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  <p:sldMasterId id="2147483672" r:id="rId2"/>
    <p:sldMasterId id="2147483684" r:id="rId3"/>
    <p:sldMasterId id="2147485644" r:id="rId4"/>
  </p:sldMasterIdLst>
  <p:notesMasterIdLst>
    <p:notesMasterId r:id="rId27"/>
  </p:notesMasterIdLst>
  <p:handoutMasterIdLst>
    <p:handoutMasterId r:id="rId28"/>
  </p:handoutMasterIdLst>
  <p:sldIdLst>
    <p:sldId id="323" r:id="rId5"/>
    <p:sldId id="379" r:id="rId6"/>
    <p:sldId id="444" r:id="rId7"/>
    <p:sldId id="443" r:id="rId8"/>
    <p:sldId id="447" r:id="rId9"/>
    <p:sldId id="448" r:id="rId10"/>
    <p:sldId id="449" r:id="rId11"/>
    <p:sldId id="450" r:id="rId12"/>
    <p:sldId id="456" r:id="rId13"/>
    <p:sldId id="445" r:id="rId14"/>
    <p:sldId id="457" r:id="rId15"/>
    <p:sldId id="446" r:id="rId16"/>
    <p:sldId id="430" r:id="rId17"/>
    <p:sldId id="417" r:id="rId18"/>
    <p:sldId id="431" r:id="rId19"/>
    <p:sldId id="433" r:id="rId20"/>
    <p:sldId id="451" r:id="rId21"/>
    <p:sldId id="452" r:id="rId22"/>
    <p:sldId id="453" r:id="rId23"/>
    <p:sldId id="454" r:id="rId24"/>
    <p:sldId id="455" r:id="rId25"/>
    <p:sldId id="349" r:id="rId2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rebuchet MS" pitchFamily="34" charset="0"/>
        <a:ea typeface="ＭＳ Ｐゴシック" pitchFamily="-105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F8F8F"/>
    <a:srgbClr val="00A249"/>
    <a:srgbClr val="8CC74F"/>
    <a:srgbClr val="C8DC74"/>
    <a:srgbClr val="99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67" autoAdjust="0"/>
    <p:restoredTop sz="97732" autoAdjust="0"/>
  </p:normalViewPr>
  <p:slideViewPr>
    <p:cSldViewPr snapToGrid="0">
      <p:cViewPr>
        <p:scale>
          <a:sx n="80" d="100"/>
          <a:sy n="80" d="100"/>
        </p:scale>
        <p:origin x="-816" y="144"/>
      </p:cViewPr>
      <p:guideLst>
        <p:guide orient="horz" pos="1104"/>
        <p:guide pos="2880"/>
      </p:guideLst>
    </p:cSldViewPr>
  </p:slideViewPr>
  <p:outlineViewPr>
    <p:cViewPr>
      <p:scale>
        <a:sx n="33" d="100"/>
        <a:sy n="33" d="100"/>
      </p:scale>
      <p:origin x="0" y="223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80F1527-5A53-4A1E-9031-B1A5B93AA7E5}" type="datetime1">
              <a:rPr lang="en-US"/>
              <a:pPr>
                <a:defRPr/>
              </a:pPr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1F82994-E9BF-448E-B220-2E1193788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9071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E666059-900B-4395-9343-440145D31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83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3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sr-Latn-CS" altLang="sr-Latn-RS" smtClean="0">
                <a:ea typeface="ＭＳ Ｐゴシック" pitchFamily="-105" charset="-128"/>
              </a:rPr>
              <a:t>Ovi slajdovi pokrivaju dio</a:t>
            </a:r>
            <a:r>
              <a:rPr lang="en-US" altLang="sr-Latn-RS" smtClean="0">
                <a:ea typeface="ＭＳ Ｐゴシック" pitchFamily="-105" charset="-128"/>
              </a:rPr>
              <a:t> 2.2 </a:t>
            </a:r>
            <a:r>
              <a:rPr lang="sr-Latn-CS" altLang="sr-Latn-RS" smtClean="0">
                <a:ea typeface="ＭＳ Ｐゴシック" pitchFamily="-105" charset="-128"/>
              </a:rPr>
              <a:t>narativnog dijela i vode do sljedećih vježbi</a:t>
            </a:r>
            <a:r>
              <a:rPr lang="en-US" altLang="sr-Latn-RS" smtClean="0">
                <a:ea typeface="ＭＳ Ｐゴシック" pitchFamily="-105" charset="-128"/>
              </a:rPr>
              <a:t>:</a:t>
            </a:r>
          </a:p>
          <a:p>
            <a:r>
              <a:rPr lang="sr-Latn-CS" altLang="sr-Latn-RS" smtClean="0">
                <a:ea typeface="ＭＳ Ｐゴシック" pitchFamily="-105" charset="-128"/>
              </a:rPr>
              <a:t>Vježbi</a:t>
            </a:r>
            <a:r>
              <a:rPr lang="en-US" altLang="sr-Latn-RS" smtClean="0">
                <a:ea typeface="ＭＳ Ｐゴシック" pitchFamily="-105" charset="-128"/>
              </a:rPr>
              <a:t> 1 </a:t>
            </a:r>
            <a:r>
              <a:rPr lang="sr-Latn-CS" altLang="sr-Latn-RS" smtClean="0">
                <a:ea typeface="ＭＳ Ｐゴシック" pitchFamily="-105" charset="-128"/>
              </a:rPr>
              <a:t>do</a:t>
            </a:r>
            <a:r>
              <a:rPr lang="en-US" altLang="sr-Latn-RS" smtClean="0">
                <a:ea typeface="ＭＳ Ｐゴシック" pitchFamily="-105" charset="-128"/>
              </a:rPr>
              <a:t> 3 </a:t>
            </a:r>
            <a:r>
              <a:rPr lang="sr-Latn-CS" altLang="sr-Latn-RS" smtClean="0">
                <a:ea typeface="ＭＳ Ｐゴシック" pitchFamily="-105" charset="-128"/>
              </a:rPr>
              <a:t>o Okvirnim sporazumima</a:t>
            </a:r>
            <a:endParaRPr lang="en-US" altLang="sr-Latn-RS" smtClean="0">
              <a:ea typeface="ＭＳ Ｐゴシック" pitchFamily="-105" charset="-128"/>
            </a:endParaRPr>
          </a:p>
          <a:p>
            <a:r>
              <a:rPr lang="sr-Latn-CS" altLang="sr-Latn-RS" smtClean="0">
                <a:ea typeface="ＭＳ Ｐゴシック" pitchFamily="-105" charset="-128"/>
              </a:rPr>
              <a:t>Vježbe</a:t>
            </a:r>
            <a:r>
              <a:rPr lang="en-US" altLang="sr-Latn-RS" smtClean="0">
                <a:ea typeface="ＭＳ Ｐゴシック" pitchFamily="-105" charset="-128"/>
              </a:rPr>
              <a:t> 4 </a:t>
            </a:r>
            <a:r>
              <a:rPr lang="sr-Latn-CS" altLang="sr-Latn-RS" smtClean="0">
                <a:ea typeface="ＭＳ Ｐゴシック" pitchFamily="-105" charset="-128"/>
              </a:rPr>
              <a:t>koja se vezuje na nacionalni sistem elektronske licitacije. </a:t>
            </a:r>
            <a:endParaRPr lang="en-US" altLang="sr-Latn-RS" smtClean="0">
              <a:ea typeface="ＭＳ Ｐゴシック" pitchFamily="-10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r-Latn-CS" altLang="sr-Latn-RS" smtClean="0">
              <a:ea typeface="ＭＳ Ｐゴシック" pitchFamily="-10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92F742-6FC8-4C84-BEAD-DA4139F3B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233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FFDA0-314F-4E13-9830-1EBC9A8144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20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B4953-33C9-467B-8749-8CD98CE02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612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F16BC0-4576-416A-ACCA-E71A8F0FCBB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635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A9FD3E3-BF64-49D4-9FED-4F2D226625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79772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09A0F-1BA2-4DBC-B896-EAD66E417D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18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A973201A-6FE4-4C6E-8C3F-CCFD7DAD6E1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9248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A4172CC-15E5-4841-8298-CF37F27D97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0391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6B57B34C-6DE4-40DE-8D16-47302820175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85155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9D3ED-61C0-4653-9BC7-C8ECA4E102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8978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057BEE-EE59-4418-9D56-54B004DDAE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414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72C70-E2CF-4E2E-AB06-F6405052B2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0320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15EEB-F507-4AF8-84BE-ED63E165F8C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2824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29909C-77C5-4B0D-8079-1E89EB7C699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61466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68252D-F8D1-49F7-9119-32490E1E20D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864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4"/>
          <p:cNvSpPr>
            <a:spLocks noGrp="1"/>
          </p:cNvSpPr>
          <p:nvPr userDrawn="1"/>
        </p:nvSpPr>
        <p:spPr bwMode="auto">
          <a:xfrm>
            <a:off x="457200" y="6122988"/>
            <a:ext cx="2133600" cy="3651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rgbClr val="898989"/>
                </a:solidFill>
                <a:latin typeface="Trebuchet MS"/>
                <a:ea typeface="+mn-ea"/>
                <a:cs typeface="Trebuchet M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>
                <a:latin typeface="Trebuchet MS" charset="0"/>
                <a:ea typeface="Trebuchet MS" charset="0"/>
                <a:cs typeface="Trebuchet MS" charset="0"/>
              </a:rPr>
              <a:t>G1 S1 SPS E290110</a:t>
            </a:r>
          </a:p>
        </p:txBody>
      </p:sp>
      <p:sp>
        <p:nvSpPr>
          <p:cNvPr id="3" name="Slide Number Placeholder 45"/>
          <p:cNvSpPr>
            <a:spLocks noGrp="1"/>
          </p:cNvSpPr>
          <p:nvPr userDrawn="1"/>
        </p:nvSpPr>
        <p:spPr bwMode="auto">
          <a:xfrm>
            <a:off x="6553200" y="6122988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9pPr>
          </a:lstStyle>
          <a:p>
            <a:pPr algn="r">
              <a:defRPr/>
            </a:pPr>
            <a:r>
              <a:rPr lang="en-GB" altLang="sr-Latn-RS" sz="1200" smtClean="0">
                <a:solidFill>
                  <a:srgbClr val="898989"/>
                </a:solidFill>
              </a:rPr>
              <a:t>Slide </a:t>
            </a:r>
            <a:fld id="{7C0485A4-B97D-4743-8CB8-333C4C8370A7}" type="slidenum">
              <a:rPr lang="en-GB" altLang="sr-Latn-RS" sz="1200" smtClean="0">
                <a:solidFill>
                  <a:srgbClr val="898989"/>
                </a:solidFill>
              </a:rPr>
              <a:pPr algn="r">
                <a:defRPr/>
              </a:pPr>
              <a:t>‹#›</a:t>
            </a:fld>
            <a:endParaRPr lang="en-GB" altLang="sr-Latn-RS" sz="1200" smtClean="0">
              <a:solidFill>
                <a:srgbClr val="898989"/>
              </a:solidFill>
            </a:endParaRPr>
          </a:p>
        </p:txBody>
      </p: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1358900" y="371475"/>
            <a:ext cx="7099300" cy="4681538"/>
            <a:chOff x="1358900" y="604838"/>
            <a:chExt cx="7099300" cy="4683378"/>
          </a:xfrm>
        </p:grpSpPr>
        <p:sp>
          <p:nvSpPr>
            <p:cNvPr id="5" name="TextBox 4"/>
            <p:cNvSpPr txBox="1">
              <a:spLocks noChangeArrowheads="1"/>
            </p:cNvSpPr>
            <p:nvPr userDrawn="1"/>
          </p:nvSpPr>
          <p:spPr bwMode="auto">
            <a:xfrm>
              <a:off x="1365250" y="604838"/>
              <a:ext cx="6197600" cy="8305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rebuchet MS" pitchFamily="34" charset="0"/>
                  <a:ea typeface="ＭＳ Ｐゴシック" pitchFamily="-105" charset="-128"/>
                </a:defRPr>
              </a:lvl9pPr>
            </a:lstStyle>
            <a:p>
              <a:pPr>
                <a:defRPr/>
              </a:pPr>
              <a:r>
                <a:rPr lang="en-GB" altLang="sr-Latn-RS" smtClean="0">
                  <a:solidFill>
                    <a:srgbClr val="3B7C28"/>
                  </a:solidFill>
                </a:rPr>
                <a:t>Governance, internal regulation </a:t>
              </a:r>
              <a:br>
                <a:rPr lang="en-GB" altLang="sr-Latn-RS" smtClean="0">
                  <a:solidFill>
                    <a:srgbClr val="3B7C28"/>
                  </a:solidFill>
                </a:rPr>
              </a:br>
              <a:r>
                <a:rPr lang="en-GB" altLang="sr-Latn-RS" smtClean="0">
                  <a:solidFill>
                    <a:srgbClr val="3B7C28"/>
                  </a:solidFill>
                </a:rPr>
                <a:t>and organisation of public procurement</a:t>
              </a:r>
              <a:endParaRPr lang="en-US" altLang="sr-Latn-RS" smtClean="0">
                <a:solidFill>
                  <a:schemeClr val="tx2"/>
                </a:solidFill>
              </a:endParaRPr>
            </a:p>
          </p:txBody>
        </p:sp>
        <p:sp>
          <p:nvSpPr>
            <p:cNvPr id="6" name="TextBox 5"/>
            <p:cNvSpPr txBox="1">
              <a:spLocks noChangeArrowheads="1"/>
            </p:cNvSpPr>
            <p:nvPr userDrawn="1"/>
          </p:nvSpPr>
          <p:spPr bwMode="auto">
            <a:xfrm>
              <a:off x="4241800" y="4457627"/>
              <a:ext cx="4216400" cy="8305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2860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7432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2004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657600" algn="l" defTabSz="4572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>
                <a:defRPr/>
              </a:pPr>
              <a:r>
                <a:rPr lang="en-US" dirty="0">
                  <a:solidFill>
                    <a:srgbClr val="3B7C28"/>
                  </a:solidFill>
                  <a:latin typeface="Trebuchet MS" charset="0"/>
                  <a:ea typeface="Trebuchet MS" charset="0"/>
                  <a:cs typeface="Trebuchet MS" charset="0"/>
                </a:rPr>
                <a:t>Governance </a:t>
              </a:r>
              <a:br>
                <a:rPr lang="en-US" dirty="0">
                  <a:solidFill>
                    <a:srgbClr val="3B7C28"/>
                  </a:solidFill>
                  <a:latin typeface="Trebuchet MS" charset="0"/>
                  <a:ea typeface="Trebuchet MS" charset="0"/>
                  <a:cs typeface="Trebuchet MS" charset="0"/>
                </a:rPr>
              </a:br>
              <a:r>
                <a:rPr lang="en-US" dirty="0">
                  <a:solidFill>
                    <a:srgbClr val="3B7C28"/>
                  </a:solidFill>
                  <a:latin typeface="Trebuchet MS" charset="0"/>
                  <a:ea typeface="Trebuchet MS" charset="0"/>
                  <a:cs typeface="Trebuchet MS" charset="0"/>
                </a:rPr>
                <a:t>Documentation</a:t>
              </a:r>
            </a:p>
          </p:txBody>
        </p:sp>
        <p:grpSp>
          <p:nvGrpSpPr>
            <p:cNvPr id="7" name="Group 51"/>
            <p:cNvGrpSpPr>
              <a:grpSpLocks/>
            </p:cNvGrpSpPr>
            <p:nvPr userDrawn="1"/>
          </p:nvGrpSpPr>
          <p:grpSpPr bwMode="auto">
            <a:xfrm>
              <a:off x="1358900" y="1619650"/>
              <a:ext cx="2971800" cy="2952322"/>
              <a:chOff x="1358900" y="1962550"/>
              <a:chExt cx="2971800" cy="2952322"/>
            </a:xfrm>
          </p:grpSpPr>
          <p:sp>
            <p:nvSpPr>
              <p:cNvPr id="16" name="Rounded Rectangle 15"/>
              <p:cNvSpPr/>
              <p:nvPr userDrawn="1"/>
            </p:nvSpPr>
            <p:spPr bwMode="auto">
              <a:xfrm>
                <a:off x="1371600" y="1962550"/>
                <a:ext cx="2952750" cy="2952322"/>
              </a:xfrm>
              <a:prstGeom prst="roundRect">
                <a:avLst/>
              </a:prstGeom>
              <a:solidFill>
                <a:srgbClr val="3B7C28"/>
              </a:solidFill>
              <a:ln>
                <a:solidFill>
                  <a:srgbClr val="4F81BD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r-Latn-CS">
                  <a:solidFill>
                    <a:srgbClr val="FFFFFF"/>
                  </a:solidFill>
                  <a:latin typeface="Trebuchet MS" charset="0"/>
                  <a:ea typeface="ＭＳ Ｐゴシック" pitchFamily="-105" charset="-128"/>
                  <a:cs typeface="Arial" charset="0"/>
                </a:endParaRPr>
              </a:p>
            </p:txBody>
          </p:sp>
          <p:sp>
            <p:nvSpPr>
              <p:cNvPr id="17" name="TextBox 16"/>
              <p:cNvSpPr txBox="1">
                <a:spLocks noChangeArrowheads="1"/>
              </p:cNvSpPr>
              <p:nvPr userDrawn="1"/>
            </p:nvSpPr>
            <p:spPr bwMode="auto">
              <a:xfrm>
                <a:off x="1358900" y="2704203"/>
                <a:ext cx="2971800" cy="49231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2860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7432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2004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6576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en-US" sz="2600" dirty="0">
                    <a:solidFill>
                      <a:srgbClr val="FFFFFF"/>
                    </a:solidFill>
                    <a:latin typeface="Trebuchet MS" charset="0"/>
                    <a:ea typeface="Trebuchet MS" charset="0"/>
                    <a:cs typeface="Trebuchet MS" charset="0"/>
                  </a:rPr>
                  <a:t>MODULE</a:t>
                </a:r>
              </a:p>
            </p:txBody>
          </p:sp>
          <p:sp>
            <p:nvSpPr>
              <p:cNvPr id="18" name="TextBox 17"/>
              <p:cNvSpPr txBox="1">
                <a:spLocks noChangeArrowheads="1"/>
              </p:cNvSpPr>
              <p:nvPr userDrawn="1"/>
            </p:nvSpPr>
            <p:spPr bwMode="auto">
              <a:xfrm>
                <a:off x="1371600" y="2896367"/>
                <a:ext cx="2959100" cy="13229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en-US" altLang="sr-Latn-RS" sz="8000" smtClean="0">
                    <a:solidFill>
                      <a:schemeClr val="bg1"/>
                    </a:solidFill>
                  </a:rPr>
                  <a:t>G</a:t>
                </a:r>
              </a:p>
            </p:txBody>
          </p:sp>
        </p:grpSp>
        <p:grpSp>
          <p:nvGrpSpPr>
            <p:cNvPr id="8" name="Group 52"/>
            <p:cNvGrpSpPr>
              <a:grpSpLocks/>
            </p:cNvGrpSpPr>
            <p:nvPr userDrawn="1"/>
          </p:nvGrpSpPr>
          <p:grpSpPr bwMode="auto">
            <a:xfrm>
              <a:off x="4064000" y="1969037"/>
              <a:ext cx="2235200" cy="2221785"/>
              <a:chOff x="4064000" y="1969037"/>
              <a:chExt cx="2235200" cy="2221785"/>
            </a:xfrm>
          </p:grpSpPr>
          <p:sp>
            <p:nvSpPr>
              <p:cNvPr id="13" name="Rounded Rectangle 12"/>
              <p:cNvSpPr/>
              <p:nvPr userDrawn="1"/>
            </p:nvSpPr>
            <p:spPr bwMode="auto">
              <a:xfrm>
                <a:off x="4076700" y="1969037"/>
                <a:ext cx="2222500" cy="2221785"/>
              </a:xfrm>
              <a:prstGeom prst="roundRect">
                <a:avLst/>
              </a:prstGeom>
              <a:solidFill>
                <a:srgbClr val="8FC258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r-Latn-CS">
                  <a:solidFill>
                    <a:srgbClr val="FFFFFF"/>
                  </a:solidFill>
                  <a:latin typeface="Trebuchet MS" charset="0"/>
                  <a:ea typeface="ＭＳ Ｐゴシック" pitchFamily="-105" charset="-128"/>
                  <a:cs typeface="Arial" charset="0"/>
                </a:endParaRPr>
              </a:p>
            </p:txBody>
          </p:sp>
          <p:sp>
            <p:nvSpPr>
              <p:cNvPr id="14" name="TextBox 13"/>
              <p:cNvSpPr txBox="1">
                <a:spLocks noChangeArrowheads="1"/>
              </p:cNvSpPr>
              <p:nvPr userDrawn="1"/>
            </p:nvSpPr>
            <p:spPr bwMode="auto">
              <a:xfrm>
                <a:off x="4076700" y="2345422"/>
                <a:ext cx="2222500" cy="5082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2860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7432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2004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6576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en-US" sz="2600" dirty="0">
                    <a:solidFill>
                      <a:srgbClr val="FFFFFF"/>
                    </a:solidFill>
                    <a:latin typeface="Trebuchet MS" charset="0"/>
                    <a:ea typeface="Trebuchet MS" charset="0"/>
                    <a:cs typeface="Trebuchet MS" charset="0"/>
                  </a:rPr>
                  <a:t>PART</a:t>
                </a:r>
              </a:p>
            </p:txBody>
          </p:sp>
          <p:sp>
            <p:nvSpPr>
              <p:cNvPr id="15" name="TextBox 14"/>
              <p:cNvSpPr txBox="1">
                <a:spLocks noChangeArrowheads="1"/>
              </p:cNvSpPr>
              <p:nvPr userDrawn="1"/>
            </p:nvSpPr>
            <p:spPr bwMode="auto">
              <a:xfrm>
                <a:off x="4064000" y="2553467"/>
                <a:ext cx="2235200" cy="13229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en-US" altLang="sr-Latn-RS" sz="8000" smtClean="0">
                    <a:solidFill>
                      <a:srgbClr val="FFFFFF"/>
                    </a:solidFill>
                  </a:rPr>
                  <a:t>1</a:t>
                </a:r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6134100" y="2210432"/>
              <a:ext cx="1663700" cy="1665942"/>
              <a:chOff x="6134100" y="2210432"/>
              <a:chExt cx="1663700" cy="1665942"/>
            </a:xfrm>
          </p:grpSpPr>
          <p:sp>
            <p:nvSpPr>
              <p:cNvPr id="10" name="Rounded Rectangle 9"/>
              <p:cNvSpPr/>
              <p:nvPr userDrawn="1"/>
            </p:nvSpPr>
            <p:spPr bwMode="auto">
              <a:xfrm>
                <a:off x="6134100" y="2210432"/>
                <a:ext cx="1651000" cy="1650061"/>
              </a:xfrm>
              <a:prstGeom prst="roundRect">
                <a:avLst/>
              </a:prstGeom>
              <a:solidFill>
                <a:srgbClr val="9CC52D"/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sr-Latn-CS">
                  <a:solidFill>
                    <a:srgbClr val="FFFFFF"/>
                  </a:solidFill>
                  <a:latin typeface="Trebuchet MS" charset="0"/>
                  <a:ea typeface="ＭＳ Ｐゴシック" pitchFamily="-105" charset="-128"/>
                  <a:cs typeface="Arial" charset="0"/>
                </a:endParaRPr>
              </a:p>
            </p:txBody>
          </p:sp>
          <p:sp>
            <p:nvSpPr>
              <p:cNvPr id="11" name="TextBox 10"/>
              <p:cNvSpPr txBox="1">
                <a:spLocks noChangeArrowheads="1"/>
              </p:cNvSpPr>
              <p:nvPr userDrawn="1"/>
            </p:nvSpPr>
            <p:spPr bwMode="auto">
              <a:xfrm>
                <a:off x="6134100" y="2553467"/>
                <a:ext cx="1663700" cy="13229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1pPr>
                <a:lvl2pPr marL="742950" indent="-28575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2pPr>
                <a:lvl3pPr marL="11430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3pPr>
                <a:lvl4pPr marL="16002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4pPr>
                <a:lvl5pPr marL="2057400" indent="-228600"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rebuchet MS" pitchFamily="34" charset="0"/>
                    <a:ea typeface="ＭＳ Ｐゴシック" pitchFamily="-105" charset="-128"/>
                  </a:defRPr>
                </a:lvl9pPr>
              </a:lstStyle>
              <a:p>
                <a:pPr algn="ctr">
                  <a:defRPr/>
                </a:pPr>
                <a:r>
                  <a:rPr lang="en-US" altLang="sr-Latn-RS" sz="8000" smtClean="0">
                    <a:solidFill>
                      <a:srgbClr val="FFFFFF"/>
                    </a:solidFill>
                  </a:rPr>
                  <a:t>1</a:t>
                </a:r>
              </a:p>
            </p:txBody>
          </p:sp>
          <p:sp>
            <p:nvSpPr>
              <p:cNvPr id="12" name="TextBox 11"/>
              <p:cNvSpPr txBox="1">
                <a:spLocks noChangeArrowheads="1"/>
              </p:cNvSpPr>
              <p:nvPr userDrawn="1"/>
            </p:nvSpPr>
            <p:spPr bwMode="auto">
              <a:xfrm>
                <a:off x="6146800" y="2361303"/>
                <a:ext cx="1612900" cy="4939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2860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7432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2004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657600" algn="l" defTabSz="4572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algn="ctr">
                  <a:defRPr/>
                </a:pPr>
                <a:r>
                  <a:rPr lang="en-US" sz="2600" cap="all" dirty="0">
                    <a:solidFill>
                      <a:srgbClr val="FFFFFF"/>
                    </a:solidFill>
                    <a:latin typeface="Trebuchet MS" charset="0"/>
                    <a:ea typeface="Trebuchet MS" charset="0"/>
                    <a:cs typeface="Trebuchet MS" charset="0"/>
                  </a:rPr>
                  <a:t>section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53638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Untitled-2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547688"/>
            <a:ext cx="1092200" cy="173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858000" cy="609600"/>
          </a:xfrm>
        </p:spPr>
        <p:txBody>
          <a:bodyPr anchor="t"/>
          <a:lstStyle>
            <a:lvl1pPr algn="l">
              <a:defRPr sz="3200">
                <a:solidFill>
                  <a:srgbClr val="8B942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219200"/>
            <a:ext cx="6781800" cy="4525963"/>
          </a:xfrm>
        </p:spPr>
        <p:txBody>
          <a:bodyPr/>
          <a:lstStyle>
            <a:lvl1pPr marL="270000" indent="-270000">
              <a:spcBef>
                <a:spcPts val="0"/>
              </a:spcBef>
              <a:spcAft>
                <a:spcPts val="600"/>
              </a:spcAft>
              <a:buClr>
                <a:srgbClr val="8B942C"/>
              </a:buClr>
              <a:buFont typeface="Wingdings" charset="2"/>
              <a:buChar char="§"/>
              <a:defRPr sz="2200"/>
            </a:lvl1pPr>
            <a:lvl2pPr marL="630000" indent="-270000">
              <a:spcBef>
                <a:spcPts val="0"/>
              </a:spcBef>
              <a:spcAft>
                <a:spcPts val="600"/>
              </a:spcAft>
              <a:defRPr sz="2200"/>
            </a:lvl2pPr>
            <a:lvl3pPr marL="900000" indent="-270000">
              <a:spcBef>
                <a:spcPts val="0"/>
              </a:spcBef>
              <a:spcAft>
                <a:spcPts val="600"/>
              </a:spcAft>
              <a:buClr>
                <a:srgbClr val="8B942C"/>
              </a:buClr>
              <a:defRPr sz="2200"/>
            </a:lvl3pPr>
            <a:lvl4pPr marL="1170000" indent="-270000">
              <a:spcBef>
                <a:spcPts val="0"/>
              </a:spcBef>
              <a:spcAft>
                <a:spcPts val="600"/>
              </a:spcAft>
              <a:defRPr sz="2200"/>
            </a:lvl4pPr>
            <a:lvl5pPr marL="1440000" indent="-270000">
              <a:spcBef>
                <a:spcPts val="0"/>
              </a:spcBef>
              <a:spcAft>
                <a:spcPts val="600"/>
              </a:spcAft>
              <a:defRPr sz="2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304800" y="6356350"/>
            <a:ext cx="2286000" cy="365125"/>
          </a:xfrm>
        </p:spPr>
        <p:txBody>
          <a:bodyPr/>
          <a:lstStyle>
            <a:lvl1pPr eaLnBrk="1" hangingPunct="1"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242ED298-E27E-48BE-AC9F-253E19AE445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17939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 userDrawn="1"/>
        </p:nvSpPr>
        <p:spPr bwMode="auto">
          <a:xfrm>
            <a:off x="685800" y="2693988"/>
            <a:ext cx="77724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  <a:ea typeface="ＭＳ Ｐゴシック" pitchFamily="-105" charset="-128"/>
              </a:defRPr>
            </a:lvl9pPr>
          </a:lstStyle>
          <a:p>
            <a:pPr algn="ctr" eaLnBrk="1" hangingPunct="1">
              <a:defRPr/>
            </a:pPr>
            <a:r>
              <a:rPr lang="en-GB" altLang="sr-Latn-RS" sz="3600" smtClean="0">
                <a:solidFill>
                  <a:srgbClr val="52035B"/>
                </a:solidFill>
              </a:rPr>
              <a:t>Insert section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 Slide  </a:t>
            </a:r>
            <a:fld id="{CF47D7B7-649A-4937-9AFD-2F89F30C4E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730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E02ECF62-DC9E-4A4E-9258-ED35D46D6F6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977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808A7-6F5A-4094-93DA-DAE4BD19E14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5963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5"/>
          <p:cNvGrpSpPr>
            <a:grpSpLocks/>
          </p:cNvGrpSpPr>
          <p:nvPr userDrawn="1"/>
        </p:nvGrpSpPr>
        <p:grpSpPr bwMode="auto">
          <a:xfrm>
            <a:off x="7572375" y="428625"/>
            <a:ext cx="1214438" cy="714375"/>
            <a:chOff x="768" y="2640"/>
            <a:chExt cx="2054" cy="1535"/>
          </a:xfrm>
        </p:grpSpPr>
        <p:sp>
          <p:nvSpPr>
            <p:cNvPr id="6" name="Freeform 55"/>
            <p:cNvSpPr>
              <a:spLocks/>
            </p:cNvSpPr>
            <p:nvPr/>
          </p:nvSpPr>
          <p:spPr bwMode="auto">
            <a:xfrm>
              <a:off x="1259" y="2640"/>
              <a:ext cx="1563" cy="1017"/>
            </a:xfrm>
            <a:custGeom>
              <a:avLst/>
              <a:gdLst>
                <a:gd name="T0" fmla="*/ 77 w 1563"/>
                <a:gd name="T1" fmla="*/ 174 h 1017"/>
                <a:gd name="T2" fmla="*/ 210 w 1563"/>
                <a:gd name="T3" fmla="*/ 178 h 1017"/>
                <a:gd name="T4" fmla="*/ 337 w 1563"/>
                <a:gd name="T5" fmla="*/ 207 h 1017"/>
                <a:gd name="T6" fmla="*/ 392 w 1563"/>
                <a:gd name="T7" fmla="*/ 257 h 1017"/>
                <a:gd name="T8" fmla="*/ 425 w 1563"/>
                <a:gd name="T9" fmla="*/ 315 h 1017"/>
                <a:gd name="T10" fmla="*/ 458 w 1563"/>
                <a:gd name="T11" fmla="*/ 348 h 1017"/>
                <a:gd name="T12" fmla="*/ 502 w 1563"/>
                <a:gd name="T13" fmla="*/ 431 h 1017"/>
                <a:gd name="T14" fmla="*/ 497 w 1563"/>
                <a:gd name="T15" fmla="*/ 460 h 1017"/>
                <a:gd name="T16" fmla="*/ 442 w 1563"/>
                <a:gd name="T17" fmla="*/ 489 h 1017"/>
                <a:gd name="T18" fmla="*/ 414 w 1563"/>
                <a:gd name="T19" fmla="*/ 510 h 1017"/>
                <a:gd name="T20" fmla="*/ 469 w 1563"/>
                <a:gd name="T21" fmla="*/ 522 h 1017"/>
                <a:gd name="T22" fmla="*/ 535 w 1563"/>
                <a:gd name="T23" fmla="*/ 547 h 1017"/>
                <a:gd name="T24" fmla="*/ 833 w 1563"/>
                <a:gd name="T25" fmla="*/ 551 h 1017"/>
                <a:gd name="T26" fmla="*/ 833 w 1563"/>
                <a:gd name="T27" fmla="*/ 340 h 1017"/>
                <a:gd name="T28" fmla="*/ 800 w 1563"/>
                <a:gd name="T29" fmla="*/ 327 h 1017"/>
                <a:gd name="T30" fmla="*/ 762 w 1563"/>
                <a:gd name="T31" fmla="*/ 298 h 1017"/>
                <a:gd name="T32" fmla="*/ 778 w 1563"/>
                <a:gd name="T33" fmla="*/ 278 h 1017"/>
                <a:gd name="T34" fmla="*/ 756 w 1563"/>
                <a:gd name="T35" fmla="*/ 253 h 1017"/>
                <a:gd name="T36" fmla="*/ 767 w 1563"/>
                <a:gd name="T37" fmla="*/ 232 h 1017"/>
                <a:gd name="T38" fmla="*/ 778 w 1563"/>
                <a:gd name="T39" fmla="*/ 207 h 1017"/>
                <a:gd name="T40" fmla="*/ 795 w 1563"/>
                <a:gd name="T41" fmla="*/ 191 h 1017"/>
                <a:gd name="T42" fmla="*/ 789 w 1563"/>
                <a:gd name="T43" fmla="*/ 174 h 1017"/>
                <a:gd name="T44" fmla="*/ 784 w 1563"/>
                <a:gd name="T45" fmla="*/ 158 h 1017"/>
                <a:gd name="T46" fmla="*/ 822 w 1563"/>
                <a:gd name="T47" fmla="*/ 137 h 1017"/>
                <a:gd name="T48" fmla="*/ 878 w 1563"/>
                <a:gd name="T49" fmla="*/ 133 h 1017"/>
                <a:gd name="T50" fmla="*/ 966 w 1563"/>
                <a:gd name="T51" fmla="*/ 182 h 1017"/>
                <a:gd name="T52" fmla="*/ 977 w 1563"/>
                <a:gd name="T53" fmla="*/ 199 h 1017"/>
                <a:gd name="T54" fmla="*/ 982 w 1563"/>
                <a:gd name="T55" fmla="*/ 232 h 1017"/>
                <a:gd name="T56" fmla="*/ 1021 w 1563"/>
                <a:gd name="T57" fmla="*/ 390 h 1017"/>
                <a:gd name="T58" fmla="*/ 1192 w 1563"/>
                <a:gd name="T59" fmla="*/ 568 h 1017"/>
                <a:gd name="T60" fmla="*/ 1253 w 1563"/>
                <a:gd name="T61" fmla="*/ 572 h 1017"/>
                <a:gd name="T62" fmla="*/ 1275 w 1563"/>
                <a:gd name="T63" fmla="*/ 568 h 1017"/>
                <a:gd name="T64" fmla="*/ 1297 w 1563"/>
                <a:gd name="T65" fmla="*/ 551 h 1017"/>
                <a:gd name="T66" fmla="*/ 1297 w 1563"/>
                <a:gd name="T67" fmla="*/ 551 h 1017"/>
                <a:gd name="T68" fmla="*/ 1292 w 1563"/>
                <a:gd name="T69" fmla="*/ 572 h 1017"/>
                <a:gd name="T70" fmla="*/ 1269 w 1563"/>
                <a:gd name="T71" fmla="*/ 580 h 1017"/>
                <a:gd name="T72" fmla="*/ 1231 w 1563"/>
                <a:gd name="T73" fmla="*/ 584 h 1017"/>
                <a:gd name="T74" fmla="*/ 1518 w 1563"/>
                <a:gd name="T75" fmla="*/ 999 h 1017"/>
                <a:gd name="T76" fmla="*/ 1551 w 1563"/>
                <a:gd name="T77" fmla="*/ 895 h 1017"/>
                <a:gd name="T78" fmla="*/ 1562 w 1563"/>
                <a:gd name="T79" fmla="*/ 792 h 1017"/>
                <a:gd name="T80" fmla="*/ 1556 w 1563"/>
                <a:gd name="T81" fmla="*/ 684 h 1017"/>
                <a:gd name="T82" fmla="*/ 1534 w 1563"/>
                <a:gd name="T83" fmla="*/ 580 h 1017"/>
                <a:gd name="T84" fmla="*/ 1490 w 1563"/>
                <a:gd name="T85" fmla="*/ 477 h 1017"/>
                <a:gd name="T86" fmla="*/ 1424 w 1563"/>
                <a:gd name="T87" fmla="*/ 386 h 1017"/>
                <a:gd name="T88" fmla="*/ 1347 w 1563"/>
                <a:gd name="T89" fmla="*/ 298 h 1017"/>
                <a:gd name="T90" fmla="*/ 1253 w 1563"/>
                <a:gd name="T91" fmla="*/ 216 h 1017"/>
                <a:gd name="T92" fmla="*/ 1143 w 1563"/>
                <a:gd name="T93" fmla="*/ 149 h 1017"/>
                <a:gd name="T94" fmla="*/ 1021 w 1563"/>
                <a:gd name="T95" fmla="*/ 91 h 1017"/>
                <a:gd name="T96" fmla="*/ 889 w 1563"/>
                <a:gd name="T97" fmla="*/ 50 h 1017"/>
                <a:gd name="T98" fmla="*/ 756 w 1563"/>
                <a:gd name="T99" fmla="*/ 21 h 1017"/>
                <a:gd name="T100" fmla="*/ 613 w 1563"/>
                <a:gd name="T101" fmla="*/ 4 h 1017"/>
                <a:gd name="T102" fmla="*/ 469 w 1563"/>
                <a:gd name="T103" fmla="*/ 4 h 1017"/>
                <a:gd name="T104" fmla="*/ 331 w 1563"/>
                <a:gd name="T105" fmla="*/ 17 h 1017"/>
                <a:gd name="T106" fmla="*/ 193 w 1563"/>
                <a:gd name="T107" fmla="*/ 46 h 1017"/>
                <a:gd name="T108" fmla="*/ 61 w 1563"/>
                <a:gd name="T109" fmla="*/ 91 h 1017"/>
                <a:gd name="T110" fmla="*/ 11 w 1563"/>
                <a:gd name="T111" fmla="*/ 187 h 10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563" h="1017">
                  <a:moveTo>
                    <a:pt x="11" y="187"/>
                  </a:moveTo>
                  <a:lnTo>
                    <a:pt x="77" y="174"/>
                  </a:lnTo>
                  <a:lnTo>
                    <a:pt x="149" y="174"/>
                  </a:lnTo>
                  <a:lnTo>
                    <a:pt x="210" y="178"/>
                  </a:lnTo>
                  <a:lnTo>
                    <a:pt x="276" y="191"/>
                  </a:lnTo>
                  <a:lnTo>
                    <a:pt x="337" y="207"/>
                  </a:lnTo>
                  <a:lnTo>
                    <a:pt x="370" y="228"/>
                  </a:lnTo>
                  <a:lnTo>
                    <a:pt x="392" y="257"/>
                  </a:lnTo>
                  <a:lnTo>
                    <a:pt x="409" y="286"/>
                  </a:lnTo>
                  <a:lnTo>
                    <a:pt x="425" y="315"/>
                  </a:lnTo>
                  <a:lnTo>
                    <a:pt x="447" y="336"/>
                  </a:lnTo>
                  <a:lnTo>
                    <a:pt x="458" y="348"/>
                  </a:lnTo>
                  <a:lnTo>
                    <a:pt x="486" y="390"/>
                  </a:lnTo>
                  <a:lnTo>
                    <a:pt x="502" y="431"/>
                  </a:lnTo>
                  <a:lnTo>
                    <a:pt x="502" y="435"/>
                  </a:lnTo>
                  <a:lnTo>
                    <a:pt x="497" y="460"/>
                  </a:lnTo>
                  <a:lnTo>
                    <a:pt x="475" y="481"/>
                  </a:lnTo>
                  <a:lnTo>
                    <a:pt x="442" y="489"/>
                  </a:lnTo>
                  <a:lnTo>
                    <a:pt x="442" y="510"/>
                  </a:lnTo>
                  <a:lnTo>
                    <a:pt x="414" y="510"/>
                  </a:lnTo>
                  <a:lnTo>
                    <a:pt x="436" y="514"/>
                  </a:lnTo>
                  <a:lnTo>
                    <a:pt x="469" y="522"/>
                  </a:lnTo>
                  <a:lnTo>
                    <a:pt x="508" y="535"/>
                  </a:lnTo>
                  <a:lnTo>
                    <a:pt x="535" y="547"/>
                  </a:lnTo>
                  <a:lnTo>
                    <a:pt x="563" y="568"/>
                  </a:lnTo>
                  <a:lnTo>
                    <a:pt x="833" y="551"/>
                  </a:lnTo>
                  <a:lnTo>
                    <a:pt x="833" y="340"/>
                  </a:lnTo>
                  <a:lnTo>
                    <a:pt x="822" y="332"/>
                  </a:lnTo>
                  <a:lnTo>
                    <a:pt x="800" y="327"/>
                  </a:lnTo>
                  <a:lnTo>
                    <a:pt x="767" y="311"/>
                  </a:lnTo>
                  <a:lnTo>
                    <a:pt x="762" y="298"/>
                  </a:lnTo>
                  <a:lnTo>
                    <a:pt x="767" y="286"/>
                  </a:lnTo>
                  <a:lnTo>
                    <a:pt x="778" y="278"/>
                  </a:lnTo>
                  <a:lnTo>
                    <a:pt x="762" y="257"/>
                  </a:lnTo>
                  <a:lnTo>
                    <a:pt x="756" y="253"/>
                  </a:lnTo>
                  <a:lnTo>
                    <a:pt x="756" y="240"/>
                  </a:lnTo>
                  <a:lnTo>
                    <a:pt x="767" y="232"/>
                  </a:lnTo>
                  <a:lnTo>
                    <a:pt x="778" y="228"/>
                  </a:lnTo>
                  <a:lnTo>
                    <a:pt x="778" y="207"/>
                  </a:lnTo>
                  <a:lnTo>
                    <a:pt x="784" y="195"/>
                  </a:lnTo>
                  <a:lnTo>
                    <a:pt x="795" y="191"/>
                  </a:lnTo>
                  <a:lnTo>
                    <a:pt x="795" y="187"/>
                  </a:lnTo>
                  <a:lnTo>
                    <a:pt x="789" y="174"/>
                  </a:lnTo>
                  <a:lnTo>
                    <a:pt x="784" y="166"/>
                  </a:lnTo>
                  <a:lnTo>
                    <a:pt x="784" y="158"/>
                  </a:lnTo>
                  <a:lnTo>
                    <a:pt x="800" y="145"/>
                  </a:lnTo>
                  <a:lnTo>
                    <a:pt x="822" y="137"/>
                  </a:lnTo>
                  <a:lnTo>
                    <a:pt x="839" y="133"/>
                  </a:lnTo>
                  <a:lnTo>
                    <a:pt x="878" y="133"/>
                  </a:lnTo>
                  <a:lnTo>
                    <a:pt x="960" y="170"/>
                  </a:lnTo>
                  <a:lnTo>
                    <a:pt x="966" y="182"/>
                  </a:lnTo>
                  <a:lnTo>
                    <a:pt x="971" y="195"/>
                  </a:lnTo>
                  <a:lnTo>
                    <a:pt x="977" y="199"/>
                  </a:lnTo>
                  <a:lnTo>
                    <a:pt x="982" y="211"/>
                  </a:lnTo>
                  <a:lnTo>
                    <a:pt x="982" y="232"/>
                  </a:lnTo>
                  <a:lnTo>
                    <a:pt x="1016" y="381"/>
                  </a:lnTo>
                  <a:lnTo>
                    <a:pt x="1021" y="390"/>
                  </a:lnTo>
                  <a:lnTo>
                    <a:pt x="1192" y="568"/>
                  </a:lnTo>
                  <a:lnTo>
                    <a:pt x="1198" y="572"/>
                  </a:lnTo>
                  <a:lnTo>
                    <a:pt x="1253" y="572"/>
                  </a:lnTo>
                  <a:lnTo>
                    <a:pt x="1269" y="568"/>
                  </a:lnTo>
                  <a:lnTo>
                    <a:pt x="1275" y="568"/>
                  </a:lnTo>
                  <a:lnTo>
                    <a:pt x="1286" y="560"/>
                  </a:lnTo>
                  <a:lnTo>
                    <a:pt x="1297" y="551"/>
                  </a:lnTo>
                  <a:lnTo>
                    <a:pt x="1297" y="547"/>
                  </a:lnTo>
                  <a:lnTo>
                    <a:pt x="1297" y="551"/>
                  </a:lnTo>
                  <a:lnTo>
                    <a:pt x="1297" y="564"/>
                  </a:lnTo>
                  <a:lnTo>
                    <a:pt x="1292" y="572"/>
                  </a:lnTo>
                  <a:lnTo>
                    <a:pt x="1281" y="576"/>
                  </a:lnTo>
                  <a:lnTo>
                    <a:pt x="1269" y="580"/>
                  </a:lnTo>
                  <a:lnTo>
                    <a:pt x="1253" y="584"/>
                  </a:lnTo>
                  <a:lnTo>
                    <a:pt x="1231" y="584"/>
                  </a:lnTo>
                  <a:lnTo>
                    <a:pt x="1430" y="1016"/>
                  </a:lnTo>
                  <a:lnTo>
                    <a:pt x="1518" y="999"/>
                  </a:lnTo>
                  <a:lnTo>
                    <a:pt x="1534" y="949"/>
                  </a:lnTo>
                  <a:lnTo>
                    <a:pt x="1551" y="895"/>
                  </a:lnTo>
                  <a:lnTo>
                    <a:pt x="1562" y="846"/>
                  </a:lnTo>
                  <a:lnTo>
                    <a:pt x="1562" y="792"/>
                  </a:lnTo>
                  <a:lnTo>
                    <a:pt x="1562" y="738"/>
                  </a:lnTo>
                  <a:lnTo>
                    <a:pt x="1556" y="684"/>
                  </a:lnTo>
                  <a:lnTo>
                    <a:pt x="1545" y="634"/>
                  </a:lnTo>
                  <a:lnTo>
                    <a:pt x="1534" y="580"/>
                  </a:lnTo>
                  <a:lnTo>
                    <a:pt x="1512" y="526"/>
                  </a:lnTo>
                  <a:lnTo>
                    <a:pt x="1490" y="477"/>
                  </a:lnTo>
                  <a:lnTo>
                    <a:pt x="1457" y="431"/>
                  </a:lnTo>
                  <a:lnTo>
                    <a:pt x="1424" y="386"/>
                  </a:lnTo>
                  <a:lnTo>
                    <a:pt x="1385" y="340"/>
                  </a:lnTo>
                  <a:lnTo>
                    <a:pt x="1347" y="298"/>
                  </a:lnTo>
                  <a:lnTo>
                    <a:pt x="1297" y="257"/>
                  </a:lnTo>
                  <a:lnTo>
                    <a:pt x="1253" y="216"/>
                  </a:lnTo>
                  <a:lnTo>
                    <a:pt x="1198" y="182"/>
                  </a:lnTo>
                  <a:lnTo>
                    <a:pt x="1143" y="149"/>
                  </a:lnTo>
                  <a:lnTo>
                    <a:pt x="1082" y="120"/>
                  </a:lnTo>
                  <a:lnTo>
                    <a:pt x="1021" y="91"/>
                  </a:lnTo>
                  <a:lnTo>
                    <a:pt x="955" y="70"/>
                  </a:lnTo>
                  <a:lnTo>
                    <a:pt x="889" y="50"/>
                  </a:lnTo>
                  <a:lnTo>
                    <a:pt x="822" y="33"/>
                  </a:lnTo>
                  <a:lnTo>
                    <a:pt x="756" y="21"/>
                  </a:lnTo>
                  <a:lnTo>
                    <a:pt x="684" y="8"/>
                  </a:lnTo>
                  <a:lnTo>
                    <a:pt x="613" y="4"/>
                  </a:lnTo>
                  <a:lnTo>
                    <a:pt x="541" y="0"/>
                  </a:lnTo>
                  <a:lnTo>
                    <a:pt x="469" y="4"/>
                  </a:lnTo>
                  <a:lnTo>
                    <a:pt x="403" y="8"/>
                  </a:lnTo>
                  <a:lnTo>
                    <a:pt x="331" y="17"/>
                  </a:lnTo>
                  <a:lnTo>
                    <a:pt x="260" y="29"/>
                  </a:lnTo>
                  <a:lnTo>
                    <a:pt x="193" y="46"/>
                  </a:lnTo>
                  <a:lnTo>
                    <a:pt x="127" y="66"/>
                  </a:lnTo>
                  <a:lnTo>
                    <a:pt x="61" y="91"/>
                  </a:lnTo>
                  <a:lnTo>
                    <a:pt x="0" y="116"/>
                  </a:lnTo>
                  <a:lnTo>
                    <a:pt x="11" y="187"/>
                  </a:lnTo>
                </a:path>
              </a:pathLst>
            </a:custGeom>
            <a:solidFill>
              <a:srgbClr val="80C2FF"/>
            </a:solidFill>
            <a:ln w="12700" cap="rnd" cmpd="sng">
              <a:solidFill>
                <a:srgbClr val="80C2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7" name="Freeform 56"/>
            <p:cNvSpPr>
              <a:spLocks/>
            </p:cNvSpPr>
            <p:nvPr/>
          </p:nvSpPr>
          <p:spPr bwMode="auto">
            <a:xfrm>
              <a:off x="2043" y="3568"/>
              <a:ext cx="736" cy="587"/>
            </a:xfrm>
            <a:custGeom>
              <a:avLst/>
              <a:gdLst>
                <a:gd name="T0" fmla="*/ 650 w 735"/>
                <a:gd name="T1" fmla="*/ 87 h 585"/>
                <a:gd name="T2" fmla="*/ 683 w 735"/>
                <a:gd name="T3" fmla="*/ 87 h 585"/>
                <a:gd name="T4" fmla="*/ 672 w 735"/>
                <a:gd name="T5" fmla="*/ 103 h 585"/>
                <a:gd name="T6" fmla="*/ 655 w 735"/>
                <a:gd name="T7" fmla="*/ 116 h 585"/>
                <a:gd name="T8" fmla="*/ 650 w 735"/>
                <a:gd name="T9" fmla="*/ 116 h 585"/>
                <a:gd name="T10" fmla="*/ 594 w 735"/>
                <a:gd name="T11" fmla="*/ 136 h 585"/>
                <a:gd name="T12" fmla="*/ 534 w 735"/>
                <a:gd name="T13" fmla="*/ 157 h 585"/>
                <a:gd name="T14" fmla="*/ 473 w 735"/>
                <a:gd name="T15" fmla="*/ 165 h 585"/>
                <a:gd name="T16" fmla="*/ 407 w 735"/>
                <a:gd name="T17" fmla="*/ 165 h 585"/>
                <a:gd name="T18" fmla="*/ 342 w 735"/>
                <a:gd name="T19" fmla="*/ 157 h 585"/>
                <a:gd name="T20" fmla="*/ 281 w 735"/>
                <a:gd name="T21" fmla="*/ 136 h 585"/>
                <a:gd name="T22" fmla="*/ 226 w 735"/>
                <a:gd name="T23" fmla="*/ 116 h 585"/>
                <a:gd name="T24" fmla="*/ 226 w 735"/>
                <a:gd name="T25" fmla="*/ 116 h 585"/>
                <a:gd name="T26" fmla="*/ 204 w 735"/>
                <a:gd name="T27" fmla="*/ 103 h 585"/>
                <a:gd name="T28" fmla="*/ 193 w 735"/>
                <a:gd name="T29" fmla="*/ 87 h 585"/>
                <a:gd name="T30" fmla="*/ 237 w 735"/>
                <a:gd name="T31" fmla="*/ 87 h 585"/>
                <a:gd name="T32" fmla="*/ 276 w 735"/>
                <a:gd name="T33" fmla="*/ 0 h 585"/>
                <a:gd name="T34" fmla="*/ 83 w 735"/>
                <a:gd name="T35" fmla="*/ 41 h 585"/>
                <a:gd name="T36" fmla="*/ 88 w 735"/>
                <a:gd name="T37" fmla="*/ 45 h 585"/>
                <a:gd name="T38" fmla="*/ 132 w 735"/>
                <a:gd name="T39" fmla="*/ 136 h 585"/>
                <a:gd name="T40" fmla="*/ 127 w 735"/>
                <a:gd name="T41" fmla="*/ 236 h 585"/>
                <a:gd name="T42" fmla="*/ 127 w 735"/>
                <a:gd name="T43" fmla="*/ 294 h 585"/>
                <a:gd name="T44" fmla="*/ 121 w 735"/>
                <a:gd name="T45" fmla="*/ 302 h 585"/>
                <a:gd name="T46" fmla="*/ 105 w 735"/>
                <a:gd name="T47" fmla="*/ 310 h 585"/>
                <a:gd name="T48" fmla="*/ 88 w 735"/>
                <a:gd name="T49" fmla="*/ 314 h 585"/>
                <a:gd name="T50" fmla="*/ 61 w 735"/>
                <a:gd name="T51" fmla="*/ 339 h 585"/>
                <a:gd name="T52" fmla="*/ 72 w 735"/>
                <a:gd name="T53" fmla="*/ 410 h 585"/>
                <a:gd name="T54" fmla="*/ 66 w 735"/>
                <a:gd name="T55" fmla="*/ 426 h 585"/>
                <a:gd name="T56" fmla="*/ 49 w 735"/>
                <a:gd name="T57" fmla="*/ 455 h 585"/>
                <a:gd name="T58" fmla="*/ 44 w 735"/>
                <a:gd name="T59" fmla="*/ 497 h 585"/>
                <a:gd name="T60" fmla="*/ 11 w 735"/>
                <a:gd name="T61" fmla="*/ 538 h 585"/>
                <a:gd name="T62" fmla="*/ 16 w 735"/>
                <a:gd name="T63" fmla="*/ 555 h 585"/>
                <a:gd name="T64" fmla="*/ 16 w 735"/>
                <a:gd name="T65" fmla="*/ 588 h 585"/>
                <a:gd name="T66" fmla="*/ 0 w 735"/>
                <a:gd name="T67" fmla="*/ 592 h 585"/>
                <a:gd name="T68" fmla="*/ 55 w 735"/>
                <a:gd name="T69" fmla="*/ 584 h 585"/>
                <a:gd name="T70" fmla="*/ 121 w 735"/>
                <a:gd name="T71" fmla="*/ 567 h 585"/>
                <a:gd name="T72" fmla="*/ 187 w 735"/>
                <a:gd name="T73" fmla="*/ 546 h 585"/>
                <a:gd name="T74" fmla="*/ 248 w 735"/>
                <a:gd name="T75" fmla="*/ 522 h 585"/>
                <a:gd name="T76" fmla="*/ 309 w 735"/>
                <a:gd name="T77" fmla="*/ 493 h 585"/>
                <a:gd name="T78" fmla="*/ 374 w 735"/>
                <a:gd name="T79" fmla="*/ 463 h 585"/>
                <a:gd name="T80" fmla="*/ 429 w 735"/>
                <a:gd name="T81" fmla="*/ 426 h 585"/>
                <a:gd name="T82" fmla="*/ 484 w 735"/>
                <a:gd name="T83" fmla="*/ 389 h 585"/>
                <a:gd name="T84" fmla="*/ 528 w 735"/>
                <a:gd name="T85" fmla="*/ 352 h 585"/>
                <a:gd name="T86" fmla="*/ 572 w 735"/>
                <a:gd name="T87" fmla="*/ 310 h 585"/>
                <a:gd name="T88" fmla="*/ 616 w 735"/>
                <a:gd name="T89" fmla="*/ 269 h 585"/>
                <a:gd name="T90" fmla="*/ 650 w 735"/>
                <a:gd name="T91" fmla="*/ 223 h 585"/>
                <a:gd name="T92" fmla="*/ 683 w 735"/>
                <a:gd name="T93" fmla="*/ 173 h 585"/>
                <a:gd name="T94" fmla="*/ 716 w 735"/>
                <a:gd name="T95" fmla="*/ 120 h 585"/>
                <a:gd name="T96" fmla="*/ 738 w 735"/>
                <a:gd name="T97" fmla="*/ 70 h 585"/>
                <a:gd name="T98" fmla="*/ 650 w 735"/>
                <a:gd name="T99" fmla="*/ 87 h 5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35" h="585">
                  <a:moveTo>
                    <a:pt x="646" y="87"/>
                  </a:moveTo>
                  <a:lnTo>
                    <a:pt x="679" y="87"/>
                  </a:lnTo>
                  <a:lnTo>
                    <a:pt x="668" y="103"/>
                  </a:lnTo>
                  <a:lnTo>
                    <a:pt x="651" y="116"/>
                  </a:lnTo>
                  <a:lnTo>
                    <a:pt x="646" y="116"/>
                  </a:lnTo>
                  <a:lnTo>
                    <a:pt x="590" y="136"/>
                  </a:lnTo>
                  <a:lnTo>
                    <a:pt x="530" y="153"/>
                  </a:lnTo>
                  <a:lnTo>
                    <a:pt x="469" y="161"/>
                  </a:lnTo>
                  <a:lnTo>
                    <a:pt x="403" y="161"/>
                  </a:lnTo>
                  <a:lnTo>
                    <a:pt x="342" y="153"/>
                  </a:lnTo>
                  <a:lnTo>
                    <a:pt x="281" y="136"/>
                  </a:lnTo>
                  <a:lnTo>
                    <a:pt x="226" y="116"/>
                  </a:lnTo>
                  <a:lnTo>
                    <a:pt x="204" y="103"/>
                  </a:lnTo>
                  <a:lnTo>
                    <a:pt x="193" y="87"/>
                  </a:lnTo>
                  <a:lnTo>
                    <a:pt x="237" y="87"/>
                  </a:lnTo>
                  <a:lnTo>
                    <a:pt x="276" y="0"/>
                  </a:lnTo>
                  <a:lnTo>
                    <a:pt x="83" y="41"/>
                  </a:lnTo>
                  <a:lnTo>
                    <a:pt x="88" y="45"/>
                  </a:lnTo>
                  <a:lnTo>
                    <a:pt x="132" y="136"/>
                  </a:lnTo>
                  <a:lnTo>
                    <a:pt x="127" y="232"/>
                  </a:lnTo>
                  <a:lnTo>
                    <a:pt x="127" y="290"/>
                  </a:lnTo>
                  <a:lnTo>
                    <a:pt x="121" y="298"/>
                  </a:lnTo>
                  <a:lnTo>
                    <a:pt x="105" y="306"/>
                  </a:lnTo>
                  <a:lnTo>
                    <a:pt x="88" y="310"/>
                  </a:lnTo>
                  <a:lnTo>
                    <a:pt x="61" y="335"/>
                  </a:lnTo>
                  <a:lnTo>
                    <a:pt x="72" y="406"/>
                  </a:lnTo>
                  <a:lnTo>
                    <a:pt x="66" y="422"/>
                  </a:lnTo>
                  <a:lnTo>
                    <a:pt x="49" y="447"/>
                  </a:lnTo>
                  <a:lnTo>
                    <a:pt x="44" y="489"/>
                  </a:lnTo>
                  <a:lnTo>
                    <a:pt x="11" y="530"/>
                  </a:lnTo>
                  <a:lnTo>
                    <a:pt x="16" y="547"/>
                  </a:lnTo>
                  <a:lnTo>
                    <a:pt x="16" y="580"/>
                  </a:lnTo>
                  <a:lnTo>
                    <a:pt x="0" y="584"/>
                  </a:lnTo>
                  <a:lnTo>
                    <a:pt x="55" y="576"/>
                  </a:lnTo>
                  <a:lnTo>
                    <a:pt x="121" y="559"/>
                  </a:lnTo>
                  <a:lnTo>
                    <a:pt x="187" y="538"/>
                  </a:lnTo>
                  <a:lnTo>
                    <a:pt x="248" y="514"/>
                  </a:lnTo>
                  <a:lnTo>
                    <a:pt x="309" y="485"/>
                  </a:lnTo>
                  <a:lnTo>
                    <a:pt x="370" y="455"/>
                  </a:lnTo>
                  <a:lnTo>
                    <a:pt x="425" y="422"/>
                  </a:lnTo>
                  <a:lnTo>
                    <a:pt x="480" y="385"/>
                  </a:lnTo>
                  <a:lnTo>
                    <a:pt x="524" y="348"/>
                  </a:lnTo>
                  <a:lnTo>
                    <a:pt x="568" y="306"/>
                  </a:lnTo>
                  <a:lnTo>
                    <a:pt x="612" y="265"/>
                  </a:lnTo>
                  <a:lnTo>
                    <a:pt x="646" y="219"/>
                  </a:lnTo>
                  <a:lnTo>
                    <a:pt x="679" y="169"/>
                  </a:lnTo>
                  <a:lnTo>
                    <a:pt x="712" y="120"/>
                  </a:lnTo>
                  <a:lnTo>
                    <a:pt x="734" y="70"/>
                  </a:lnTo>
                  <a:lnTo>
                    <a:pt x="646" y="87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8" name="Freeform 57"/>
            <p:cNvSpPr>
              <a:spLocks/>
            </p:cNvSpPr>
            <p:nvPr/>
          </p:nvSpPr>
          <p:spPr bwMode="auto">
            <a:xfrm>
              <a:off x="768" y="2756"/>
              <a:ext cx="564" cy="918"/>
            </a:xfrm>
            <a:custGeom>
              <a:avLst/>
              <a:gdLst>
                <a:gd name="T0" fmla="*/ 94 w 564"/>
                <a:gd name="T1" fmla="*/ 858 h 917"/>
                <a:gd name="T2" fmla="*/ 171 w 564"/>
                <a:gd name="T3" fmla="*/ 754 h 917"/>
                <a:gd name="T4" fmla="*/ 226 w 564"/>
                <a:gd name="T5" fmla="*/ 705 h 917"/>
                <a:gd name="T6" fmla="*/ 254 w 564"/>
                <a:gd name="T7" fmla="*/ 709 h 917"/>
                <a:gd name="T8" fmla="*/ 254 w 564"/>
                <a:gd name="T9" fmla="*/ 696 h 917"/>
                <a:gd name="T10" fmla="*/ 265 w 564"/>
                <a:gd name="T11" fmla="*/ 684 h 917"/>
                <a:gd name="T12" fmla="*/ 287 w 564"/>
                <a:gd name="T13" fmla="*/ 688 h 917"/>
                <a:gd name="T14" fmla="*/ 287 w 564"/>
                <a:gd name="T15" fmla="*/ 671 h 917"/>
                <a:gd name="T16" fmla="*/ 315 w 564"/>
                <a:gd name="T17" fmla="*/ 663 h 917"/>
                <a:gd name="T18" fmla="*/ 342 w 564"/>
                <a:gd name="T19" fmla="*/ 663 h 917"/>
                <a:gd name="T20" fmla="*/ 364 w 564"/>
                <a:gd name="T21" fmla="*/ 671 h 917"/>
                <a:gd name="T22" fmla="*/ 392 w 564"/>
                <a:gd name="T23" fmla="*/ 663 h 917"/>
                <a:gd name="T24" fmla="*/ 419 w 564"/>
                <a:gd name="T25" fmla="*/ 667 h 917"/>
                <a:gd name="T26" fmla="*/ 486 w 564"/>
                <a:gd name="T27" fmla="*/ 705 h 917"/>
                <a:gd name="T28" fmla="*/ 552 w 564"/>
                <a:gd name="T29" fmla="*/ 671 h 917"/>
                <a:gd name="T30" fmla="*/ 563 w 564"/>
                <a:gd name="T31" fmla="*/ 647 h 917"/>
                <a:gd name="T32" fmla="*/ 546 w 564"/>
                <a:gd name="T33" fmla="*/ 613 h 917"/>
                <a:gd name="T34" fmla="*/ 519 w 564"/>
                <a:gd name="T35" fmla="*/ 601 h 917"/>
                <a:gd name="T36" fmla="*/ 475 w 564"/>
                <a:gd name="T37" fmla="*/ 605 h 917"/>
                <a:gd name="T38" fmla="*/ 436 w 564"/>
                <a:gd name="T39" fmla="*/ 601 h 917"/>
                <a:gd name="T40" fmla="*/ 408 w 564"/>
                <a:gd name="T41" fmla="*/ 580 h 917"/>
                <a:gd name="T42" fmla="*/ 408 w 564"/>
                <a:gd name="T43" fmla="*/ 555 h 917"/>
                <a:gd name="T44" fmla="*/ 397 w 564"/>
                <a:gd name="T45" fmla="*/ 535 h 917"/>
                <a:gd name="T46" fmla="*/ 375 w 564"/>
                <a:gd name="T47" fmla="*/ 522 h 917"/>
                <a:gd name="T48" fmla="*/ 381 w 564"/>
                <a:gd name="T49" fmla="*/ 510 h 917"/>
                <a:gd name="T50" fmla="*/ 370 w 564"/>
                <a:gd name="T51" fmla="*/ 497 h 917"/>
                <a:gd name="T52" fmla="*/ 375 w 564"/>
                <a:gd name="T53" fmla="*/ 481 h 917"/>
                <a:gd name="T54" fmla="*/ 337 w 564"/>
                <a:gd name="T55" fmla="*/ 464 h 917"/>
                <a:gd name="T56" fmla="*/ 331 w 564"/>
                <a:gd name="T57" fmla="*/ 456 h 917"/>
                <a:gd name="T58" fmla="*/ 337 w 564"/>
                <a:gd name="T59" fmla="*/ 419 h 917"/>
                <a:gd name="T60" fmla="*/ 331 w 564"/>
                <a:gd name="T61" fmla="*/ 394 h 917"/>
                <a:gd name="T62" fmla="*/ 342 w 564"/>
                <a:gd name="T63" fmla="*/ 377 h 917"/>
                <a:gd name="T64" fmla="*/ 353 w 564"/>
                <a:gd name="T65" fmla="*/ 340 h 917"/>
                <a:gd name="T66" fmla="*/ 342 w 564"/>
                <a:gd name="T67" fmla="*/ 290 h 917"/>
                <a:gd name="T68" fmla="*/ 292 w 564"/>
                <a:gd name="T69" fmla="*/ 228 h 917"/>
                <a:gd name="T70" fmla="*/ 298 w 564"/>
                <a:gd name="T71" fmla="*/ 191 h 917"/>
                <a:gd name="T72" fmla="*/ 326 w 564"/>
                <a:gd name="T73" fmla="*/ 162 h 917"/>
                <a:gd name="T74" fmla="*/ 375 w 564"/>
                <a:gd name="T75" fmla="*/ 129 h 917"/>
                <a:gd name="T76" fmla="*/ 502 w 564"/>
                <a:gd name="T77" fmla="*/ 71 h 917"/>
                <a:gd name="T78" fmla="*/ 430 w 564"/>
                <a:gd name="T79" fmla="*/ 29 h 917"/>
                <a:gd name="T80" fmla="*/ 320 w 564"/>
                <a:gd name="T81" fmla="*/ 95 h 917"/>
                <a:gd name="T82" fmla="*/ 226 w 564"/>
                <a:gd name="T83" fmla="*/ 174 h 917"/>
                <a:gd name="T84" fmla="*/ 149 w 564"/>
                <a:gd name="T85" fmla="*/ 261 h 917"/>
                <a:gd name="T86" fmla="*/ 83 w 564"/>
                <a:gd name="T87" fmla="*/ 357 h 917"/>
                <a:gd name="T88" fmla="*/ 39 w 564"/>
                <a:gd name="T89" fmla="*/ 464 h 917"/>
                <a:gd name="T90" fmla="*/ 11 w 564"/>
                <a:gd name="T91" fmla="*/ 568 h 917"/>
                <a:gd name="T92" fmla="*/ 0 w 564"/>
                <a:gd name="T93" fmla="*/ 671 h 917"/>
                <a:gd name="T94" fmla="*/ 17 w 564"/>
                <a:gd name="T95" fmla="*/ 779 h 917"/>
                <a:gd name="T96" fmla="*/ 50 w 564"/>
                <a:gd name="T97" fmla="*/ 883 h 9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64" h="917">
                  <a:moveTo>
                    <a:pt x="66" y="916"/>
                  </a:moveTo>
                  <a:lnTo>
                    <a:pt x="94" y="854"/>
                  </a:lnTo>
                  <a:lnTo>
                    <a:pt x="121" y="800"/>
                  </a:lnTo>
                  <a:lnTo>
                    <a:pt x="171" y="750"/>
                  </a:lnTo>
                  <a:lnTo>
                    <a:pt x="215" y="705"/>
                  </a:lnTo>
                  <a:lnTo>
                    <a:pt x="226" y="701"/>
                  </a:lnTo>
                  <a:lnTo>
                    <a:pt x="243" y="701"/>
                  </a:lnTo>
                  <a:lnTo>
                    <a:pt x="254" y="705"/>
                  </a:lnTo>
                  <a:lnTo>
                    <a:pt x="254" y="701"/>
                  </a:lnTo>
                  <a:lnTo>
                    <a:pt x="254" y="692"/>
                  </a:lnTo>
                  <a:lnTo>
                    <a:pt x="254" y="684"/>
                  </a:lnTo>
                  <a:lnTo>
                    <a:pt x="265" y="680"/>
                  </a:lnTo>
                  <a:lnTo>
                    <a:pt x="276" y="680"/>
                  </a:lnTo>
                  <a:lnTo>
                    <a:pt x="287" y="684"/>
                  </a:lnTo>
                  <a:lnTo>
                    <a:pt x="287" y="676"/>
                  </a:lnTo>
                  <a:lnTo>
                    <a:pt x="287" y="667"/>
                  </a:lnTo>
                  <a:lnTo>
                    <a:pt x="298" y="659"/>
                  </a:lnTo>
                  <a:lnTo>
                    <a:pt x="315" y="659"/>
                  </a:lnTo>
                  <a:lnTo>
                    <a:pt x="320" y="659"/>
                  </a:lnTo>
                  <a:lnTo>
                    <a:pt x="342" y="659"/>
                  </a:lnTo>
                  <a:lnTo>
                    <a:pt x="364" y="672"/>
                  </a:lnTo>
                  <a:lnTo>
                    <a:pt x="364" y="667"/>
                  </a:lnTo>
                  <a:lnTo>
                    <a:pt x="375" y="659"/>
                  </a:lnTo>
                  <a:lnTo>
                    <a:pt x="392" y="659"/>
                  </a:lnTo>
                  <a:lnTo>
                    <a:pt x="403" y="659"/>
                  </a:lnTo>
                  <a:lnTo>
                    <a:pt x="419" y="663"/>
                  </a:lnTo>
                  <a:lnTo>
                    <a:pt x="486" y="701"/>
                  </a:lnTo>
                  <a:lnTo>
                    <a:pt x="519" y="684"/>
                  </a:lnTo>
                  <a:lnTo>
                    <a:pt x="552" y="667"/>
                  </a:lnTo>
                  <a:lnTo>
                    <a:pt x="557" y="659"/>
                  </a:lnTo>
                  <a:lnTo>
                    <a:pt x="563" y="643"/>
                  </a:lnTo>
                  <a:lnTo>
                    <a:pt x="557" y="626"/>
                  </a:lnTo>
                  <a:lnTo>
                    <a:pt x="546" y="609"/>
                  </a:lnTo>
                  <a:lnTo>
                    <a:pt x="530" y="601"/>
                  </a:lnTo>
                  <a:lnTo>
                    <a:pt x="519" y="597"/>
                  </a:lnTo>
                  <a:lnTo>
                    <a:pt x="513" y="597"/>
                  </a:lnTo>
                  <a:lnTo>
                    <a:pt x="475" y="601"/>
                  </a:lnTo>
                  <a:lnTo>
                    <a:pt x="441" y="601"/>
                  </a:lnTo>
                  <a:lnTo>
                    <a:pt x="436" y="597"/>
                  </a:lnTo>
                  <a:lnTo>
                    <a:pt x="419" y="589"/>
                  </a:lnTo>
                  <a:lnTo>
                    <a:pt x="408" y="576"/>
                  </a:lnTo>
                  <a:lnTo>
                    <a:pt x="408" y="564"/>
                  </a:lnTo>
                  <a:lnTo>
                    <a:pt x="408" y="551"/>
                  </a:lnTo>
                  <a:lnTo>
                    <a:pt x="403" y="539"/>
                  </a:lnTo>
                  <a:lnTo>
                    <a:pt x="397" y="531"/>
                  </a:lnTo>
                  <a:lnTo>
                    <a:pt x="381" y="522"/>
                  </a:lnTo>
                  <a:lnTo>
                    <a:pt x="375" y="518"/>
                  </a:lnTo>
                  <a:lnTo>
                    <a:pt x="375" y="510"/>
                  </a:lnTo>
                  <a:lnTo>
                    <a:pt x="381" y="506"/>
                  </a:lnTo>
                  <a:lnTo>
                    <a:pt x="386" y="506"/>
                  </a:lnTo>
                  <a:lnTo>
                    <a:pt x="370" y="493"/>
                  </a:lnTo>
                  <a:lnTo>
                    <a:pt x="370" y="489"/>
                  </a:lnTo>
                  <a:lnTo>
                    <a:pt x="375" y="477"/>
                  </a:lnTo>
                  <a:lnTo>
                    <a:pt x="375" y="464"/>
                  </a:lnTo>
                  <a:lnTo>
                    <a:pt x="337" y="460"/>
                  </a:lnTo>
                  <a:lnTo>
                    <a:pt x="331" y="460"/>
                  </a:lnTo>
                  <a:lnTo>
                    <a:pt x="331" y="456"/>
                  </a:lnTo>
                  <a:lnTo>
                    <a:pt x="337" y="423"/>
                  </a:lnTo>
                  <a:lnTo>
                    <a:pt x="337" y="419"/>
                  </a:lnTo>
                  <a:lnTo>
                    <a:pt x="331" y="419"/>
                  </a:lnTo>
                  <a:lnTo>
                    <a:pt x="331" y="394"/>
                  </a:lnTo>
                  <a:lnTo>
                    <a:pt x="353" y="390"/>
                  </a:lnTo>
                  <a:lnTo>
                    <a:pt x="342" y="377"/>
                  </a:lnTo>
                  <a:lnTo>
                    <a:pt x="359" y="344"/>
                  </a:lnTo>
                  <a:lnTo>
                    <a:pt x="353" y="340"/>
                  </a:lnTo>
                  <a:lnTo>
                    <a:pt x="364" y="294"/>
                  </a:lnTo>
                  <a:lnTo>
                    <a:pt x="342" y="290"/>
                  </a:lnTo>
                  <a:lnTo>
                    <a:pt x="309" y="261"/>
                  </a:lnTo>
                  <a:lnTo>
                    <a:pt x="292" y="228"/>
                  </a:lnTo>
                  <a:lnTo>
                    <a:pt x="292" y="220"/>
                  </a:lnTo>
                  <a:lnTo>
                    <a:pt x="298" y="191"/>
                  </a:lnTo>
                  <a:lnTo>
                    <a:pt x="309" y="174"/>
                  </a:lnTo>
                  <a:lnTo>
                    <a:pt x="326" y="162"/>
                  </a:lnTo>
                  <a:lnTo>
                    <a:pt x="342" y="158"/>
                  </a:lnTo>
                  <a:lnTo>
                    <a:pt x="375" y="129"/>
                  </a:lnTo>
                  <a:lnTo>
                    <a:pt x="436" y="91"/>
                  </a:lnTo>
                  <a:lnTo>
                    <a:pt x="502" y="71"/>
                  </a:lnTo>
                  <a:lnTo>
                    <a:pt x="497" y="0"/>
                  </a:lnTo>
                  <a:lnTo>
                    <a:pt x="430" y="29"/>
                  </a:lnTo>
                  <a:lnTo>
                    <a:pt x="375" y="62"/>
                  </a:lnTo>
                  <a:lnTo>
                    <a:pt x="320" y="95"/>
                  </a:lnTo>
                  <a:lnTo>
                    <a:pt x="276" y="133"/>
                  </a:lnTo>
                  <a:lnTo>
                    <a:pt x="226" y="174"/>
                  </a:lnTo>
                  <a:lnTo>
                    <a:pt x="182" y="216"/>
                  </a:lnTo>
                  <a:lnTo>
                    <a:pt x="149" y="261"/>
                  </a:lnTo>
                  <a:lnTo>
                    <a:pt x="110" y="311"/>
                  </a:lnTo>
                  <a:lnTo>
                    <a:pt x="83" y="357"/>
                  </a:lnTo>
                  <a:lnTo>
                    <a:pt x="55" y="406"/>
                  </a:lnTo>
                  <a:lnTo>
                    <a:pt x="39" y="460"/>
                  </a:lnTo>
                  <a:lnTo>
                    <a:pt x="22" y="510"/>
                  </a:lnTo>
                  <a:lnTo>
                    <a:pt x="11" y="564"/>
                  </a:lnTo>
                  <a:lnTo>
                    <a:pt x="6" y="618"/>
                  </a:lnTo>
                  <a:lnTo>
                    <a:pt x="0" y="667"/>
                  </a:lnTo>
                  <a:lnTo>
                    <a:pt x="6" y="721"/>
                  </a:lnTo>
                  <a:lnTo>
                    <a:pt x="17" y="775"/>
                  </a:lnTo>
                  <a:lnTo>
                    <a:pt x="28" y="829"/>
                  </a:lnTo>
                  <a:lnTo>
                    <a:pt x="50" y="879"/>
                  </a:lnTo>
                  <a:lnTo>
                    <a:pt x="66" y="916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9" name="Freeform 58"/>
            <p:cNvSpPr>
              <a:spLocks/>
            </p:cNvSpPr>
            <p:nvPr/>
          </p:nvSpPr>
          <p:spPr bwMode="auto">
            <a:xfrm>
              <a:off x="2137" y="3029"/>
              <a:ext cx="94" cy="171"/>
            </a:xfrm>
            <a:custGeom>
              <a:avLst/>
              <a:gdLst>
                <a:gd name="T0" fmla="*/ 0 w 94"/>
                <a:gd name="T1" fmla="*/ 0 h 171"/>
                <a:gd name="T2" fmla="*/ 0 w 94"/>
                <a:gd name="T3" fmla="*/ 165 h 171"/>
                <a:gd name="T4" fmla="*/ 93 w 94"/>
                <a:gd name="T5" fmla="*/ 170 h 171"/>
                <a:gd name="T6" fmla="*/ 33 w 94"/>
                <a:gd name="T7" fmla="*/ 37 h 171"/>
                <a:gd name="T8" fmla="*/ 11 w 94"/>
                <a:gd name="T9" fmla="*/ 12 h 171"/>
                <a:gd name="T10" fmla="*/ 0 w 94"/>
                <a:gd name="T11" fmla="*/ 0 h 1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171">
                  <a:moveTo>
                    <a:pt x="0" y="0"/>
                  </a:moveTo>
                  <a:lnTo>
                    <a:pt x="0" y="165"/>
                  </a:lnTo>
                  <a:lnTo>
                    <a:pt x="93" y="170"/>
                  </a:lnTo>
                  <a:lnTo>
                    <a:pt x="33" y="37"/>
                  </a:lnTo>
                  <a:lnTo>
                    <a:pt x="11" y="12"/>
                  </a:lnTo>
                  <a:lnTo>
                    <a:pt x="0" y="0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0" name="Freeform 59"/>
            <p:cNvSpPr>
              <a:spLocks/>
            </p:cNvSpPr>
            <p:nvPr/>
          </p:nvSpPr>
          <p:spPr bwMode="auto">
            <a:xfrm>
              <a:off x="1855" y="3234"/>
              <a:ext cx="448" cy="167"/>
            </a:xfrm>
            <a:custGeom>
              <a:avLst/>
              <a:gdLst>
                <a:gd name="T0" fmla="*/ 409 w 448"/>
                <a:gd name="T1" fmla="*/ 70 h 167"/>
                <a:gd name="T2" fmla="*/ 431 w 448"/>
                <a:gd name="T3" fmla="*/ 116 h 167"/>
                <a:gd name="T4" fmla="*/ 447 w 448"/>
                <a:gd name="T5" fmla="*/ 141 h 167"/>
                <a:gd name="T6" fmla="*/ 232 w 448"/>
                <a:gd name="T7" fmla="*/ 166 h 167"/>
                <a:gd name="T8" fmla="*/ 221 w 448"/>
                <a:gd name="T9" fmla="*/ 149 h 167"/>
                <a:gd name="T10" fmla="*/ 193 w 448"/>
                <a:gd name="T11" fmla="*/ 141 h 167"/>
                <a:gd name="T12" fmla="*/ 138 w 448"/>
                <a:gd name="T13" fmla="*/ 132 h 167"/>
                <a:gd name="T14" fmla="*/ 94 w 448"/>
                <a:gd name="T15" fmla="*/ 132 h 167"/>
                <a:gd name="T16" fmla="*/ 44 w 448"/>
                <a:gd name="T17" fmla="*/ 41 h 167"/>
                <a:gd name="T18" fmla="*/ 0 w 448"/>
                <a:gd name="T19" fmla="*/ 0 h 167"/>
                <a:gd name="T20" fmla="*/ 160 w 448"/>
                <a:gd name="T21" fmla="*/ 8 h 167"/>
                <a:gd name="T22" fmla="*/ 182 w 448"/>
                <a:gd name="T23" fmla="*/ 8 h 167"/>
                <a:gd name="T24" fmla="*/ 226 w 448"/>
                <a:gd name="T25" fmla="*/ 20 h 167"/>
                <a:gd name="T26" fmla="*/ 254 w 448"/>
                <a:gd name="T27" fmla="*/ 41 h 167"/>
                <a:gd name="T28" fmla="*/ 260 w 448"/>
                <a:gd name="T29" fmla="*/ 41 h 167"/>
                <a:gd name="T30" fmla="*/ 293 w 448"/>
                <a:gd name="T31" fmla="*/ 20 h 167"/>
                <a:gd name="T32" fmla="*/ 326 w 448"/>
                <a:gd name="T33" fmla="*/ 8 h 167"/>
                <a:gd name="T34" fmla="*/ 359 w 448"/>
                <a:gd name="T35" fmla="*/ 8 h 167"/>
                <a:gd name="T36" fmla="*/ 392 w 448"/>
                <a:gd name="T37" fmla="*/ 8 h 167"/>
                <a:gd name="T38" fmla="*/ 409 w 448"/>
                <a:gd name="T39" fmla="*/ 70 h 1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48" h="167">
                  <a:moveTo>
                    <a:pt x="409" y="70"/>
                  </a:moveTo>
                  <a:lnTo>
                    <a:pt x="431" y="116"/>
                  </a:lnTo>
                  <a:lnTo>
                    <a:pt x="447" y="141"/>
                  </a:lnTo>
                  <a:lnTo>
                    <a:pt x="232" y="166"/>
                  </a:lnTo>
                  <a:lnTo>
                    <a:pt x="221" y="149"/>
                  </a:lnTo>
                  <a:lnTo>
                    <a:pt x="193" y="141"/>
                  </a:lnTo>
                  <a:lnTo>
                    <a:pt x="138" y="132"/>
                  </a:lnTo>
                  <a:lnTo>
                    <a:pt x="94" y="132"/>
                  </a:lnTo>
                  <a:lnTo>
                    <a:pt x="44" y="41"/>
                  </a:lnTo>
                  <a:lnTo>
                    <a:pt x="0" y="0"/>
                  </a:lnTo>
                  <a:lnTo>
                    <a:pt x="160" y="8"/>
                  </a:lnTo>
                  <a:lnTo>
                    <a:pt x="182" y="8"/>
                  </a:lnTo>
                  <a:lnTo>
                    <a:pt x="226" y="20"/>
                  </a:lnTo>
                  <a:lnTo>
                    <a:pt x="254" y="41"/>
                  </a:lnTo>
                  <a:lnTo>
                    <a:pt x="260" y="41"/>
                  </a:lnTo>
                  <a:lnTo>
                    <a:pt x="293" y="20"/>
                  </a:lnTo>
                  <a:lnTo>
                    <a:pt x="326" y="8"/>
                  </a:lnTo>
                  <a:lnTo>
                    <a:pt x="359" y="8"/>
                  </a:lnTo>
                  <a:lnTo>
                    <a:pt x="392" y="8"/>
                  </a:lnTo>
                  <a:lnTo>
                    <a:pt x="409" y="70"/>
                  </a:lnTo>
                </a:path>
              </a:pathLst>
            </a:custGeom>
            <a:solidFill>
              <a:srgbClr val="80C2FF"/>
            </a:solidFill>
            <a:ln w="12700" cap="rnd" cmpd="sng">
              <a:solidFill>
                <a:srgbClr val="80C2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11" name="Freeform 60"/>
            <p:cNvSpPr>
              <a:spLocks/>
            </p:cNvSpPr>
            <p:nvPr/>
          </p:nvSpPr>
          <p:spPr bwMode="auto">
            <a:xfrm>
              <a:off x="2296" y="3493"/>
              <a:ext cx="379" cy="164"/>
            </a:xfrm>
            <a:custGeom>
              <a:avLst/>
              <a:gdLst>
                <a:gd name="T0" fmla="*/ 387 w 376"/>
                <a:gd name="T1" fmla="*/ 166 h 163"/>
                <a:gd name="T2" fmla="*/ 0 w 376"/>
                <a:gd name="T3" fmla="*/ 166 h 163"/>
                <a:gd name="T4" fmla="*/ 38 w 376"/>
                <a:gd name="T5" fmla="*/ 75 h 163"/>
                <a:gd name="T6" fmla="*/ 311 w 376"/>
                <a:gd name="T7" fmla="*/ 0 h 163"/>
                <a:gd name="T8" fmla="*/ 387 w 376"/>
                <a:gd name="T9" fmla="*/ 166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6" h="163">
                  <a:moveTo>
                    <a:pt x="375" y="162"/>
                  </a:moveTo>
                  <a:lnTo>
                    <a:pt x="0" y="162"/>
                  </a:lnTo>
                  <a:lnTo>
                    <a:pt x="38" y="75"/>
                  </a:lnTo>
                  <a:lnTo>
                    <a:pt x="303" y="0"/>
                  </a:lnTo>
                  <a:lnTo>
                    <a:pt x="375" y="162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2" name="Freeform 61"/>
            <p:cNvSpPr>
              <a:spLocks/>
            </p:cNvSpPr>
            <p:nvPr/>
          </p:nvSpPr>
          <p:spPr bwMode="auto">
            <a:xfrm>
              <a:off x="835" y="3332"/>
              <a:ext cx="1340" cy="843"/>
            </a:xfrm>
            <a:custGeom>
              <a:avLst/>
              <a:gdLst>
                <a:gd name="T0" fmla="*/ 28 w 1342"/>
                <a:gd name="T1" fmla="*/ 278 h 843"/>
                <a:gd name="T2" fmla="*/ 105 w 1342"/>
                <a:gd name="T3" fmla="*/ 174 h 843"/>
                <a:gd name="T4" fmla="*/ 160 w 1342"/>
                <a:gd name="T5" fmla="*/ 125 h 843"/>
                <a:gd name="T6" fmla="*/ 188 w 1342"/>
                <a:gd name="T7" fmla="*/ 129 h 843"/>
                <a:gd name="T8" fmla="*/ 188 w 1342"/>
                <a:gd name="T9" fmla="*/ 116 h 843"/>
                <a:gd name="T10" fmla="*/ 199 w 1342"/>
                <a:gd name="T11" fmla="*/ 104 h 843"/>
                <a:gd name="T12" fmla="*/ 221 w 1342"/>
                <a:gd name="T13" fmla="*/ 108 h 843"/>
                <a:gd name="T14" fmla="*/ 221 w 1342"/>
                <a:gd name="T15" fmla="*/ 91 h 843"/>
                <a:gd name="T16" fmla="*/ 249 w 1342"/>
                <a:gd name="T17" fmla="*/ 83 h 843"/>
                <a:gd name="T18" fmla="*/ 276 w 1342"/>
                <a:gd name="T19" fmla="*/ 83 h 843"/>
                <a:gd name="T20" fmla="*/ 298 w 1342"/>
                <a:gd name="T21" fmla="*/ 91 h 843"/>
                <a:gd name="T22" fmla="*/ 326 w 1342"/>
                <a:gd name="T23" fmla="*/ 83 h 843"/>
                <a:gd name="T24" fmla="*/ 349 w 1342"/>
                <a:gd name="T25" fmla="*/ 87 h 843"/>
                <a:gd name="T26" fmla="*/ 548 w 1342"/>
                <a:gd name="T27" fmla="*/ 203 h 843"/>
                <a:gd name="T28" fmla="*/ 675 w 1342"/>
                <a:gd name="T29" fmla="*/ 174 h 843"/>
                <a:gd name="T30" fmla="*/ 752 w 1342"/>
                <a:gd name="T31" fmla="*/ 125 h 843"/>
                <a:gd name="T32" fmla="*/ 780 w 1342"/>
                <a:gd name="T33" fmla="*/ 71 h 843"/>
                <a:gd name="T34" fmla="*/ 763 w 1342"/>
                <a:gd name="T35" fmla="*/ 13 h 843"/>
                <a:gd name="T36" fmla="*/ 807 w 1342"/>
                <a:gd name="T37" fmla="*/ 25 h 843"/>
                <a:gd name="T38" fmla="*/ 692 w 1342"/>
                <a:gd name="T39" fmla="*/ 324 h 843"/>
                <a:gd name="T40" fmla="*/ 664 w 1342"/>
                <a:gd name="T41" fmla="*/ 340 h 843"/>
                <a:gd name="T42" fmla="*/ 741 w 1342"/>
                <a:gd name="T43" fmla="*/ 373 h 843"/>
                <a:gd name="T44" fmla="*/ 863 w 1342"/>
                <a:gd name="T45" fmla="*/ 398 h 843"/>
                <a:gd name="T46" fmla="*/ 990 w 1342"/>
                <a:gd name="T47" fmla="*/ 390 h 843"/>
                <a:gd name="T48" fmla="*/ 1101 w 1342"/>
                <a:gd name="T49" fmla="*/ 353 h 843"/>
                <a:gd name="T50" fmla="*/ 1129 w 1342"/>
                <a:gd name="T51" fmla="*/ 324 h 843"/>
                <a:gd name="T52" fmla="*/ 956 w 1342"/>
                <a:gd name="T53" fmla="*/ 25 h 843"/>
                <a:gd name="T54" fmla="*/ 1052 w 1342"/>
                <a:gd name="T55" fmla="*/ 25 h 843"/>
                <a:gd name="T56" fmla="*/ 1107 w 1342"/>
                <a:gd name="T57" fmla="*/ 33 h 843"/>
                <a:gd name="T58" fmla="*/ 1206 w 1342"/>
                <a:gd name="T59" fmla="*/ 42 h 843"/>
                <a:gd name="T60" fmla="*/ 1245 w 1342"/>
                <a:gd name="T61" fmla="*/ 67 h 843"/>
                <a:gd name="T62" fmla="*/ 1107 w 1342"/>
                <a:gd name="T63" fmla="*/ 253 h 843"/>
                <a:gd name="T64" fmla="*/ 1284 w 1342"/>
                <a:gd name="T65" fmla="*/ 278 h 843"/>
                <a:gd name="T66" fmla="*/ 1333 w 1342"/>
                <a:gd name="T67" fmla="*/ 373 h 843"/>
                <a:gd name="T68" fmla="*/ 1328 w 1342"/>
                <a:gd name="T69" fmla="*/ 527 h 843"/>
                <a:gd name="T70" fmla="*/ 1306 w 1342"/>
                <a:gd name="T71" fmla="*/ 543 h 843"/>
                <a:gd name="T72" fmla="*/ 1262 w 1342"/>
                <a:gd name="T73" fmla="*/ 572 h 843"/>
                <a:gd name="T74" fmla="*/ 1267 w 1342"/>
                <a:gd name="T75" fmla="*/ 659 h 843"/>
                <a:gd name="T76" fmla="*/ 1245 w 1342"/>
                <a:gd name="T77" fmla="*/ 726 h 843"/>
                <a:gd name="T78" fmla="*/ 1217 w 1342"/>
                <a:gd name="T79" fmla="*/ 784 h 843"/>
                <a:gd name="T80" fmla="*/ 1201 w 1342"/>
                <a:gd name="T81" fmla="*/ 821 h 843"/>
                <a:gd name="T82" fmla="*/ 1085 w 1342"/>
                <a:gd name="T83" fmla="*/ 838 h 843"/>
                <a:gd name="T84" fmla="*/ 934 w 1342"/>
                <a:gd name="T85" fmla="*/ 842 h 843"/>
                <a:gd name="T86" fmla="*/ 774 w 1342"/>
                <a:gd name="T87" fmla="*/ 833 h 843"/>
                <a:gd name="T88" fmla="*/ 620 w 1342"/>
                <a:gd name="T89" fmla="*/ 800 h 843"/>
                <a:gd name="T90" fmla="*/ 476 w 1342"/>
                <a:gd name="T91" fmla="*/ 755 h 843"/>
                <a:gd name="T92" fmla="*/ 338 w 1342"/>
                <a:gd name="T93" fmla="*/ 688 h 843"/>
                <a:gd name="T94" fmla="*/ 226 w 1342"/>
                <a:gd name="T95" fmla="*/ 610 h 843"/>
                <a:gd name="T96" fmla="*/ 122 w 1342"/>
                <a:gd name="T97" fmla="*/ 518 h 843"/>
                <a:gd name="T98" fmla="*/ 44 w 1342"/>
                <a:gd name="T99" fmla="*/ 415 h 843"/>
                <a:gd name="T100" fmla="*/ 0 w 1342"/>
                <a:gd name="T101" fmla="*/ 340 h 84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42" h="843">
                  <a:moveTo>
                    <a:pt x="0" y="340"/>
                  </a:moveTo>
                  <a:lnTo>
                    <a:pt x="28" y="278"/>
                  </a:lnTo>
                  <a:lnTo>
                    <a:pt x="55" y="224"/>
                  </a:lnTo>
                  <a:lnTo>
                    <a:pt x="105" y="174"/>
                  </a:lnTo>
                  <a:lnTo>
                    <a:pt x="149" y="129"/>
                  </a:lnTo>
                  <a:lnTo>
                    <a:pt x="160" y="125"/>
                  </a:lnTo>
                  <a:lnTo>
                    <a:pt x="177" y="125"/>
                  </a:lnTo>
                  <a:lnTo>
                    <a:pt x="188" y="129"/>
                  </a:lnTo>
                  <a:lnTo>
                    <a:pt x="188" y="125"/>
                  </a:lnTo>
                  <a:lnTo>
                    <a:pt x="188" y="116"/>
                  </a:lnTo>
                  <a:lnTo>
                    <a:pt x="188" y="108"/>
                  </a:lnTo>
                  <a:lnTo>
                    <a:pt x="199" y="104"/>
                  </a:lnTo>
                  <a:lnTo>
                    <a:pt x="210" y="104"/>
                  </a:lnTo>
                  <a:lnTo>
                    <a:pt x="221" y="108"/>
                  </a:lnTo>
                  <a:lnTo>
                    <a:pt x="221" y="100"/>
                  </a:lnTo>
                  <a:lnTo>
                    <a:pt x="221" y="91"/>
                  </a:lnTo>
                  <a:lnTo>
                    <a:pt x="232" y="83"/>
                  </a:lnTo>
                  <a:lnTo>
                    <a:pt x="249" y="83"/>
                  </a:lnTo>
                  <a:lnTo>
                    <a:pt x="254" y="83"/>
                  </a:lnTo>
                  <a:lnTo>
                    <a:pt x="276" y="83"/>
                  </a:lnTo>
                  <a:lnTo>
                    <a:pt x="298" y="96"/>
                  </a:lnTo>
                  <a:lnTo>
                    <a:pt x="298" y="91"/>
                  </a:lnTo>
                  <a:lnTo>
                    <a:pt x="309" y="83"/>
                  </a:lnTo>
                  <a:lnTo>
                    <a:pt x="326" y="83"/>
                  </a:lnTo>
                  <a:lnTo>
                    <a:pt x="337" y="83"/>
                  </a:lnTo>
                  <a:lnTo>
                    <a:pt x="353" y="87"/>
                  </a:lnTo>
                  <a:lnTo>
                    <a:pt x="420" y="125"/>
                  </a:lnTo>
                  <a:lnTo>
                    <a:pt x="552" y="203"/>
                  </a:lnTo>
                  <a:lnTo>
                    <a:pt x="618" y="195"/>
                  </a:lnTo>
                  <a:lnTo>
                    <a:pt x="679" y="174"/>
                  </a:lnTo>
                  <a:lnTo>
                    <a:pt x="729" y="141"/>
                  </a:lnTo>
                  <a:lnTo>
                    <a:pt x="756" y="125"/>
                  </a:lnTo>
                  <a:lnTo>
                    <a:pt x="778" y="100"/>
                  </a:lnTo>
                  <a:lnTo>
                    <a:pt x="784" y="71"/>
                  </a:lnTo>
                  <a:lnTo>
                    <a:pt x="784" y="38"/>
                  </a:lnTo>
                  <a:lnTo>
                    <a:pt x="767" y="13"/>
                  </a:lnTo>
                  <a:lnTo>
                    <a:pt x="751" y="0"/>
                  </a:lnTo>
                  <a:lnTo>
                    <a:pt x="811" y="25"/>
                  </a:lnTo>
                  <a:lnTo>
                    <a:pt x="834" y="25"/>
                  </a:lnTo>
                  <a:lnTo>
                    <a:pt x="696" y="324"/>
                  </a:lnTo>
                  <a:lnTo>
                    <a:pt x="657" y="324"/>
                  </a:lnTo>
                  <a:lnTo>
                    <a:pt x="668" y="340"/>
                  </a:lnTo>
                  <a:lnTo>
                    <a:pt x="685" y="353"/>
                  </a:lnTo>
                  <a:lnTo>
                    <a:pt x="745" y="373"/>
                  </a:lnTo>
                  <a:lnTo>
                    <a:pt x="806" y="390"/>
                  </a:lnTo>
                  <a:lnTo>
                    <a:pt x="867" y="398"/>
                  </a:lnTo>
                  <a:lnTo>
                    <a:pt x="927" y="398"/>
                  </a:lnTo>
                  <a:lnTo>
                    <a:pt x="994" y="390"/>
                  </a:lnTo>
                  <a:lnTo>
                    <a:pt x="1054" y="373"/>
                  </a:lnTo>
                  <a:lnTo>
                    <a:pt x="1109" y="353"/>
                  </a:lnTo>
                  <a:lnTo>
                    <a:pt x="1126" y="340"/>
                  </a:lnTo>
                  <a:lnTo>
                    <a:pt x="1137" y="324"/>
                  </a:lnTo>
                  <a:lnTo>
                    <a:pt x="1098" y="324"/>
                  </a:lnTo>
                  <a:lnTo>
                    <a:pt x="960" y="25"/>
                  </a:lnTo>
                  <a:lnTo>
                    <a:pt x="1049" y="25"/>
                  </a:lnTo>
                  <a:lnTo>
                    <a:pt x="1060" y="25"/>
                  </a:lnTo>
                  <a:lnTo>
                    <a:pt x="1087" y="33"/>
                  </a:lnTo>
                  <a:lnTo>
                    <a:pt x="1115" y="33"/>
                  </a:lnTo>
                  <a:lnTo>
                    <a:pt x="1159" y="33"/>
                  </a:lnTo>
                  <a:lnTo>
                    <a:pt x="1214" y="42"/>
                  </a:lnTo>
                  <a:lnTo>
                    <a:pt x="1242" y="50"/>
                  </a:lnTo>
                  <a:lnTo>
                    <a:pt x="1253" y="67"/>
                  </a:lnTo>
                  <a:lnTo>
                    <a:pt x="1109" y="100"/>
                  </a:lnTo>
                  <a:lnTo>
                    <a:pt x="1115" y="253"/>
                  </a:lnTo>
                  <a:lnTo>
                    <a:pt x="1126" y="295"/>
                  </a:lnTo>
                  <a:lnTo>
                    <a:pt x="1292" y="278"/>
                  </a:lnTo>
                  <a:lnTo>
                    <a:pt x="1297" y="282"/>
                  </a:lnTo>
                  <a:lnTo>
                    <a:pt x="1341" y="373"/>
                  </a:lnTo>
                  <a:lnTo>
                    <a:pt x="1336" y="469"/>
                  </a:lnTo>
                  <a:lnTo>
                    <a:pt x="1336" y="527"/>
                  </a:lnTo>
                  <a:lnTo>
                    <a:pt x="1330" y="535"/>
                  </a:lnTo>
                  <a:lnTo>
                    <a:pt x="1314" y="543"/>
                  </a:lnTo>
                  <a:lnTo>
                    <a:pt x="1297" y="547"/>
                  </a:lnTo>
                  <a:lnTo>
                    <a:pt x="1270" y="572"/>
                  </a:lnTo>
                  <a:lnTo>
                    <a:pt x="1281" y="643"/>
                  </a:lnTo>
                  <a:lnTo>
                    <a:pt x="1275" y="659"/>
                  </a:lnTo>
                  <a:lnTo>
                    <a:pt x="1258" y="684"/>
                  </a:lnTo>
                  <a:lnTo>
                    <a:pt x="1253" y="726"/>
                  </a:lnTo>
                  <a:lnTo>
                    <a:pt x="1220" y="767"/>
                  </a:lnTo>
                  <a:lnTo>
                    <a:pt x="1225" y="784"/>
                  </a:lnTo>
                  <a:lnTo>
                    <a:pt x="1225" y="817"/>
                  </a:lnTo>
                  <a:lnTo>
                    <a:pt x="1209" y="821"/>
                  </a:lnTo>
                  <a:lnTo>
                    <a:pt x="1176" y="825"/>
                  </a:lnTo>
                  <a:lnTo>
                    <a:pt x="1093" y="838"/>
                  </a:lnTo>
                  <a:lnTo>
                    <a:pt x="1016" y="842"/>
                  </a:lnTo>
                  <a:lnTo>
                    <a:pt x="938" y="842"/>
                  </a:lnTo>
                  <a:lnTo>
                    <a:pt x="861" y="842"/>
                  </a:lnTo>
                  <a:lnTo>
                    <a:pt x="778" y="833"/>
                  </a:lnTo>
                  <a:lnTo>
                    <a:pt x="701" y="821"/>
                  </a:lnTo>
                  <a:lnTo>
                    <a:pt x="624" y="800"/>
                  </a:lnTo>
                  <a:lnTo>
                    <a:pt x="552" y="780"/>
                  </a:lnTo>
                  <a:lnTo>
                    <a:pt x="480" y="755"/>
                  </a:lnTo>
                  <a:lnTo>
                    <a:pt x="409" y="726"/>
                  </a:lnTo>
                  <a:lnTo>
                    <a:pt x="342" y="688"/>
                  </a:lnTo>
                  <a:lnTo>
                    <a:pt x="282" y="651"/>
                  </a:lnTo>
                  <a:lnTo>
                    <a:pt x="226" y="610"/>
                  </a:lnTo>
                  <a:lnTo>
                    <a:pt x="171" y="568"/>
                  </a:lnTo>
                  <a:lnTo>
                    <a:pt x="122" y="518"/>
                  </a:lnTo>
                  <a:lnTo>
                    <a:pt x="83" y="469"/>
                  </a:lnTo>
                  <a:lnTo>
                    <a:pt x="44" y="415"/>
                  </a:lnTo>
                  <a:lnTo>
                    <a:pt x="11" y="361"/>
                  </a:lnTo>
                  <a:lnTo>
                    <a:pt x="0" y="34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13" name="Line 62"/>
            <p:cNvSpPr>
              <a:spLocks noChangeShapeType="1"/>
            </p:cNvSpPr>
            <p:nvPr/>
          </p:nvSpPr>
          <p:spPr bwMode="auto">
            <a:xfrm flipV="1">
              <a:off x="967" y="3462"/>
              <a:ext cx="16" cy="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14" name="Line 63"/>
            <p:cNvSpPr>
              <a:spLocks noChangeShapeType="1"/>
            </p:cNvSpPr>
            <p:nvPr/>
          </p:nvSpPr>
          <p:spPr bwMode="auto">
            <a:xfrm>
              <a:off x="1066" y="3561"/>
              <a:ext cx="32" cy="4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15" name="Freeform 64"/>
            <p:cNvSpPr>
              <a:spLocks/>
            </p:cNvSpPr>
            <p:nvPr/>
          </p:nvSpPr>
          <p:spPr bwMode="auto">
            <a:xfrm>
              <a:off x="1023" y="3462"/>
              <a:ext cx="462" cy="675"/>
            </a:xfrm>
            <a:custGeom>
              <a:avLst/>
              <a:gdLst>
                <a:gd name="T0" fmla="*/ 0 w 464"/>
                <a:gd name="T1" fmla="*/ 0 h 676"/>
                <a:gd name="T2" fmla="*/ 55 w 464"/>
                <a:gd name="T3" fmla="*/ 124 h 676"/>
                <a:gd name="T4" fmla="*/ 117 w 464"/>
                <a:gd name="T5" fmla="*/ 248 h 676"/>
                <a:gd name="T6" fmla="*/ 189 w 464"/>
                <a:gd name="T7" fmla="*/ 356 h 676"/>
                <a:gd name="T8" fmla="*/ 283 w 464"/>
                <a:gd name="T9" fmla="*/ 477 h 676"/>
                <a:gd name="T10" fmla="*/ 356 w 464"/>
                <a:gd name="T11" fmla="*/ 576 h 676"/>
                <a:gd name="T12" fmla="*/ 455 w 464"/>
                <a:gd name="T13" fmla="*/ 671 h 6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4" h="676">
                  <a:moveTo>
                    <a:pt x="0" y="0"/>
                  </a:moveTo>
                  <a:lnTo>
                    <a:pt x="55" y="124"/>
                  </a:lnTo>
                  <a:lnTo>
                    <a:pt x="121" y="248"/>
                  </a:lnTo>
                  <a:lnTo>
                    <a:pt x="193" y="360"/>
                  </a:lnTo>
                  <a:lnTo>
                    <a:pt x="287" y="481"/>
                  </a:lnTo>
                  <a:lnTo>
                    <a:pt x="364" y="580"/>
                  </a:lnTo>
                  <a:lnTo>
                    <a:pt x="463" y="67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6" name="Line 65"/>
            <p:cNvSpPr>
              <a:spLocks noChangeShapeType="1"/>
            </p:cNvSpPr>
            <p:nvPr/>
          </p:nvSpPr>
          <p:spPr bwMode="auto">
            <a:xfrm>
              <a:off x="1238" y="3848"/>
              <a:ext cx="48" cy="2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17" name="Freeform 66"/>
            <p:cNvSpPr>
              <a:spLocks/>
            </p:cNvSpPr>
            <p:nvPr/>
          </p:nvSpPr>
          <p:spPr bwMode="auto">
            <a:xfrm>
              <a:off x="1066" y="3483"/>
              <a:ext cx="607" cy="682"/>
            </a:xfrm>
            <a:custGeom>
              <a:avLst/>
              <a:gdLst>
                <a:gd name="T0" fmla="*/ 0 w 608"/>
                <a:gd name="T1" fmla="*/ 0 h 685"/>
                <a:gd name="T2" fmla="*/ 66 w 608"/>
                <a:gd name="T3" fmla="*/ 117 h 685"/>
                <a:gd name="T4" fmla="*/ 149 w 608"/>
                <a:gd name="T5" fmla="*/ 237 h 685"/>
                <a:gd name="T6" fmla="*/ 237 w 608"/>
                <a:gd name="T7" fmla="*/ 345 h 685"/>
                <a:gd name="T8" fmla="*/ 338 w 608"/>
                <a:gd name="T9" fmla="*/ 453 h 685"/>
                <a:gd name="T10" fmla="*/ 449 w 608"/>
                <a:gd name="T11" fmla="*/ 552 h 685"/>
                <a:gd name="T12" fmla="*/ 575 w 608"/>
                <a:gd name="T13" fmla="*/ 652 h 685"/>
                <a:gd name="T14" fmla="*/ 603 w 608"/>
                <a:gd name="T15" fmla="*/ 672 h 6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8" h="685">
                  <a:moveTo>
                    <a:pt x="0" y="0"/>
                  </a:moveTo>
                  <a:lnTo>
                    <a:pt x="66" y="121"/>
                  </a:lnTo>
                  <a:lnTo>
                    <a:pt x="149" y="241"/>
                  </a:lnTo>
                  <a:lnTo>
                    <a:pt x="237" y="353"/>
                  </a:lnTo>
                  <a:lnTo>
                    <a:pt x="342" y="461"/>
                  </a:lnTo>
                  <a:lnTo>
                    <a:pt x="453" y="560"/>
                  </a:lnTo>
                  <a:lnTo>
                    <a:pt x="579" y="664"/>
                  </a:lnTo>
                  <a:lnTo>
                    <a:pt x="607" y="68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8" name="Freeform 67"/>
            <p:cNvSpPr>
              <a:spLocks/>
            </p:cNvSpPr>
            <p:nvPr/>
          </p:nvSpPr>
          <p:spPr bwMode="auto">
            <a:xfrm>
              <a:off x="1187" y="3448"/>
              <a:ext cx="585" cy="385"/>
            </a:xfrm>
            <a:custGeom>
              <a:avLst/>
              <a:gdLst>
                <a:gd name="T0" fmla="*/ 0 w 586"/>
                <a:gd name="T1" fmla="*/ 0 h 387"/>
                <a:gd name="T2" fmla="*/ 72 w 586"/>
                <a:gd name="T3" fmla="*/ 75 h 387"/>
                <a:gd name="T4" fmla="*/ 160 w 586"/>
                <a:gd name="T5" fmla="*/ 150 h 387"/>
                <a:gd name="T6" fmla="*/ 249 w 586"/>
                <a:gd name="T7" fmla="*/ 212 h 387"/>
                <a:gd name="T8" fmla="*/ 350 w 586"/>
                <a:gd name="T9" fmla="*/ 270 h 387"/>
                <a:gd name="T10" fmla="*/ 466 w 586"/>
                <a:gd name="T11" fmla="*/ 324 h 387"/>
                <a:gd name="T12" fmla="*/ 581 w 586"/>
                <a:gd name="T13" fmla="*/ 378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6" h="387">
                  <a:moveTo>
                    <a:pt x="0" y="0"/>
                  </a:moveTo>
                  <a:lnTo>
                    <a:pt x="72" y="75"/>
                  </a:lnTo>
                  <a:lnTo>
                    <a:pt x="160" y="154"/>
                  </a:lnTo>
                  <a:lnTo>
                    <a:pt x="249" y="216"/>
                  </a:lnTo>
                  <a:lnTo>
                    <a:pt x="354" y="274"/>
                  </a:lnTo>
                  <a:lnTo>
                    <a:pt x="470" y="332"/>
                  </a:lnTo>
                  <a:lnTo>
                    <a:pt x="585" y="38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9" name="Freeform 68"/>
            <p:cNvSpPr>
              <a:spLocks/>
            </p:cNvSpPr>
            <p:nvPr/>
          </p:nvSpPr>
          <p:spPr bwMode="auto">
            <a:xfrm>
              <a:off x="1767" y="3732"/>
              <a:ext cx="46" cy="293"/>
            </a:xfrm>
            <a:custGeom>
              <a:avLst/>
              <a:gdLst>
                <a:gd name="T0" fmla="*/ 0 w 45"/>
                <a:gd name="T1" fmla="*/ 0 h 295"/>
                <a:gd name="T2" fmla="*/ 11 w 45"/>
                <a:gd name="T3" fmla="*/ 170 h 295"/>
                <a:gd name="T4" fmla="*/ 48 w 45"/>
                <a:gd name="T5" fmla="*/ 286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295">
                  <a:moveTo>
                    <a:pt x="0" y="0"/>
                  </a:moveTo>
                  <a:lnTo>
                    <a:pt x="11" y="174"/>
                  </a:lnTo>
                  <a:lnTo>
                    <a:pt x="44" y="29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0" name="Freeform 69"/>
            <p:cNvSpPr>
              <a:spLocks/>
            </p:cNvSpPr>
            <p:nvPr/>
          </p:nvSpPr>
          <p:spPr bwMode="auto">
            <a:xfrm>
              <a:off x="1810" y="4025"/>
              <a:ext cx="113" cy="147"/>
            </a:xfrm>
            <a:custGeom>
              <a:avLst/>
              <a:gdLst>
                <a:gd name="T0" fmla="*/ 0 w 111"/>
                <a:gd name="T1" fmla="*/ 0 h 147"/>
                <a:gd name="T2" fmla="*/ 65 w 111"/>
                <a:gd name="T3" fmla="*/ 100 h 147"/>
                <a:gd name="T4" fmla="*/ 118 w 111"/>
                <a:gd name="T5" fmla="*/ 146 h 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" h="147">
                  <a:moveTo>
                    <a:pt x="0" y="0"/>
                  </a:moveTo>
                  <a:lnTo>
                    <a:pt x="61" y="100"/>
                  </a:lnTo>
                  <a:lnTo>
                    <a:pt x="110" y="1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1" name="Freeform 70"/>
            <p:cNvSpPr>
              <a:spLocks/>
            </p:cNvSpPr>
            <p:nvPr/>
          </p:nvSpPr>
          <p:spPr bwMode="auto">
            <a:xfrm>
              <a:off x="1829" y="3749"/>
              <a:ext cx="277" cy="358"/>
            </a:xfrm>
            <a:custGeom>
              <a:avLst/>
              <a:gdLst>
                <a:gd name="T0" fmla="*/ 226 w 277"/>
                <a:gd name="T1" fmla="*/ 340 h 361"/>
                <a:gd name="T2" fmla="*/ 209 w 277"/>
                <a:gd name="T3" fmla="*/ 348 h 361"/>
                <a:gd name="T4" fmla="*/ 176 w 277"/>
                <a:gd name="T5" fmla="*/ 348 h 361"/>
                <a:gd name="T6" fmla="*/ 143 w 277"/>
                <a:gd name="T7" fmla="*/ 332 h 361"/>
                <a:gd name="T8" fmla="*/ 121 w 277"/>
                <a:gd name="T9" fmla="*/ 315 h 361"/>
                <a:gd name="T10" fmla="*/ 66 w 277"/>
                <a:gd name="T11" fmla="*/ 245 h 361"/>
                <a:gd name="T12" fmla="*/ 38 w 277"/>
                <a:gd name="T13" fmla="*/ 187 h 361"/>
                <a:gd name="T14" fmla="*/ 0 w 277"/>
                <a:gd name="T15" fmla="*/ 0 h 361"/>
                <a:gd name="T16" fmla="*/ 0 w 277"/>
                <a:gd name="T17" fmla="*/ 0 h 361"/>
                <a:gd name="T18" fmla="*/ 71 w 277"/>
                <a:gd name="T19" fmla="*/ 0 h 361"/>
                <a:gd name="T20" fmla="*/ 71 w 277"/>
                <a:gd name="T21" fmla="*/ 0 h 361"/>
                <a:gd name="T22" fmla="*/ 121 w 277"/>
                <a:gd name="T23" fmla="*/ 99 h 361"/>
                <a:gd name="T24" fmla="*/ 165 w 277"/>
                <a:gd name="T25" fmla="*/ 149 h 361"/>
                <a:gd name="T26" fmla="*/ 193 w 277"/>
                <a:gd name="T27" fmla="*/ 166 h 361"/>
                <a:gd name="T28" fmla="*/ 226 w 277"/>
                <a:gd name="T29" fmla="*/ 174 h 361"/>
                <a:gd name="T30" fmla="*/ 259 w 277"/>
                <a:gd name="T31" fmla="*/ 166 h 361"/>
                <a:gd name="T32" fmla="*/ 276 w 277"/>
                <a:gd name="T33" fmla="*/ 153 h 3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77" h="361">
                  <a:moveTo>
                    <a:pt x="226" y="352"/>
                  </a:moveTo>
                  <a:lnTo>
                    <a:pt x="209" y="360"/>
                  </a:lnTo>
                  <a:lnTo>
                    <a:pt x="176" y="360"/>
                  </a:lnTo>
                  <a:lnTo>
                    <a:pt x="143" y="344"/>
                  </a:lnTo>
                  <a:lnTo>
                    <a:pt x="121" y="327"/>
                  </a:lnTo>
                  <a:lnTo>
                    <a:pt x="66" y="253"/>
                  </a:lnTo>
                  <a:lnTo>
                    <a:pt x="38" y="195"/>
                  </a:lnTo>
                  <a:lnTo>
                    <a:pt x="0" y="0"/>
                  </a:lnTo>
                  <a:lnTo>
                    <a:pt x="71" y="0"/>
                  </a:lnTo>
                  <a:lnTo>
                    <a:pt x="121" y="103"/>
                  </a:lnTo>
                  <a:lnTo>
                    <a:pt x="165" y="153"/>
                  </a:lnTo>
                  <a:lnTo>
                    <a:pt x="193" y="170"/>
                  </a:lnTo>
                  <a:lnTo>
                    <a:pt x="226" y="178"/>
                  </a:lnTo>
                  <a:lnTo>
                    <a:pt x="259" y="170"/>
                  </a:lnTo>
                  <a:lnTo>
                    <a:pt x="276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2" name="Line 71"/>
            <p:cNvSpPr>
              <a:spLocks noChangeShapeType="1"/>
            </p:cNvSpPr>
            <p:nvPr/>
          </p:nvSpPr>
          <p:spPr bwMode="auto">
            <a:xfrm>
              <a:off x="1386" y="3541"/>
              <a:ext cx="166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23" name="Freeform 72"/>
            <p:cNvSpPr>
              <a:spLocks/>
            </p:cNvSpPr>
            <p:nvPr/>
          </p:nvSpPr>
          <p:spPr bwMode="auto">
            <a:xfrm>
              <a:off x="1547" y="3356"/>
              <a:ext cx="371" cy="300"/>
            </a:xfrm>
            <a:custGeom>
              <a:avLst/>
              <a:gdLst>
                <a:gd name="T0" fmla="*/ 0 w 371"/>
                <a:gd name="T1" fmla="*/ 299 h 300"/>
                <a:gd name="T2" fmla="*/ 138 w 371"/>
                <a:gd name="T3" fmla="*/ 0 h 300"/>
                <a:gd name="T4" fmla="*/ 237 w 371"/>
                <a:gd name="T5" fmla="*/ 0 h 300"/>
                <a:gd name="T6" fmla="*/ 370 w 371"/>
                <a:gd name="T7" fmla="*/ 299 h 300"/>
                <a:gd name="T8" fmla="*/ 0 w 371"/>
                <a:gd name="T9" fmla="*/ 299 h 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1" h="300">
                  <a:moveTo>
                    <a:pt x="0" y="299"/>
                  </a:moveTo>
                  <a:lnTo>
                    <a:pt x="138" y="0"/>
                  </a:lnTo>
                  <a:lnTo>
                    <a:pt x="237" y="0"/>
                  </a:lnTo>
                  <a:lnTo>
                    <a:pt x="370" y="299"/>
                  </a:lnTo>
                  <a:lnTo>
                    <a:pt x="0" y="299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24" name="Freeform 73"/>
            <p:cNvSpPr>
              <a:spLocks/>
            </p:cNvSpPr>
            <p:nvPr/>
          </p:nvSpPr>
          <p:spPr bwMode="auto">
            <a:xfrm>
              <a:off x="1563" y="3619"/>
              <a:ext cx="118" cy="34"/>
            </a:xfrm>
            <a:custGeom>
              <a:avLst/>
              <a:gdLst>
                <a:gd name="T0" fmla="*/ 0 w 117"/>
                <a:gd name="T1" fmla="*/ 0 h 34"/>
                <a:gd name="T2" fmla="*/ 38 w 117"/>
                <a:gd name="T3" fmla="*/ 13 h 34"/>
                <a:gd name="T4" fmla="*/ 120 w 117"/>
                <a:gd name="T5" fmla="*/ 33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34">
                  <a:moveTo>
                    <a:pt x="0" y="0"/>
                  </a:moveTo>
                  <a:lnTo>
                    <a:pt x="38" y="13"/>
                  </a:lnTo>
                  <a:lnTo>
                    <a:pt x="116" y="3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5" name="Freeform 74"/>
            <p:cNvSpPr>
              <a:spLocks/>
            </p:cNvSpPr>
            <p:nvPr/>
          </p:nvSpPr>
          <p:spPr bwMode="auto">
            <a:xfrm>
              <a:off x="1713" y="3390"/>
              <a:ext cx="83" cy="266"/>
            </a:xfrm>
            <a:custGeom>
              <a:avLst/>
              <a:gdLst>
                <a:gd name="T0" fmla="*/ 55 w 83"/>
                <a:gd name="T1" fmla="*/ 262 h 267"/>
                <a:gd name="T2" fmla="*/ 77 w 83"/>
                <a:gd name="T3" fmla="*/ 199 h 267"/>
                <a:gd name="T4" fmla="*/ 82 w 83"/>
                <a:gd name="T5" fmla="*/ 129 h 267"/>
                <a:gd name="T6" fmla="*/ 77 w 83"/>
                <a:gd name="T7" fmla="*/ 91 h 267"/>
                <a:gd name="T8" fmla="*/ 60 w 83"/>
                <a:gd name="T9" fmla="*/ 58 h 267"/>
                <a:gd name="T10" fmla="*/ 33 w 83"/>
                <a:gd name="T11" fmla="*/ 25 h 267"/>
                <a:gd name="T12" fmla="*/ 0 w 83"/>
                <a:gd name="T13" fmla="*/ 0 h 2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" h="267">
                  <a:moveTo>
                    <a:pt x="55" y="266"/>
                  </a:moveTo>
                  <a:lnTo>
                    <a:pt x="77" y="203"/>
                  </a:lnTo>
                  <a:lnTo>
                    <a:pt x="82" y="129"/>
                  </a:lnTo>
                  <a:lnTo>
                    <a:pt x="77" y="91"/>
                  </a:lnTo>
                  <a:lnTo>
                    <a:pt x="60" y="58"/>
                  </a:lnTo>
                  <a:lnTo>
                    <a:pt x="33" y="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6" name="Freeform 75"/>
            <p:cNvSpPr>
              <a:spLocks/>
            </p:cNvSpPr>
            <p:nvPr/>
          </p:nvSpPr>
          <p:spPr bwMode="auto">
            <a:xfrm>
              <a:off x="1375" y="3152"/>
              <a:ext cx="448" cy="205"/>
            </a:xfrm>
            <a:custGeom>
              <a:avLst/>
              <a:gdLst>
                <a:gd name="T0" fmla="*/ 337 w 448"/>
                <a:gd name="T1" fmla="*/ 70 h 208"/>
                <a:gd name="T2" fmla="*/ 320 w 448"/>
                <a:gd name="T3" fmla="*/ 66 h 208"/>
                <a:gd name="T4" fmla="*/ 309 w 448"/>
                <a:gd name="T5" fmla="*/ 62 h 208"/>
                <a:gd name="T6" fmla="*/ 298 w 448"/>
                <a:gd name="T7" fmla="*/ 58 h 208"/>
                <a:gd name="T8" fmla="*/ 293 w 448"/>
                <a:gd name="T9" fmla="*/ 50 h 208"/>
                <a:gd name="T10" fmla="*/ 293 w 448"/>
                <a:gd name="T11" fmla="*/ 34 h 208"/>
                <a:gd name="T12" fmla="*/ 298 w 448"/>
                <a:gd name="T13" fmla="*/ 46 h 208"/>
                <a:gd name="T14" fmla="*/ 315 w 448"/>
                <a:gd name="T15" fmla="*/ 54 h 208"/>
                <a:gd name="T16" fmla="*/ 320 w 448"/>
                <a:gd name="T17" fmla="*/ 54 h 208"/>
                <a:gd name="T18" fmla="*/ 353 w 448"/>
                <a:gd name="T19" fmla="*/ 58 h 208"/>
                <a:gd name="T20" fmla="*/ 381 w 448"/>
                <a:gd name="T21" fmla="*/ 58 h 208"/>
                <a:gd name="T22" fmla="*/ 447 w 448"/>
                <a:gd name="T23" fmla="*/ 54 h 208"/>
                <a:gd name="T24" fmla="*/ 419 w 448"/>
                <a:gd name="T25" fmla="*/ 34 h 208"/>
                <a:gd name="T26" fmla="*/ 392 w 448"/>
                <a:gd name="T27" fmla="*/ 25 h 208"/>
                <a:gd name="T28" fmla="*/ 353 w 448"/>
                <a:gd name="T29" fmla="*/ 12 h 208"/>
                <a:gd name="T30" fmla="*/ 320 w 448"/>
                <a:gd name="T31" fmla="*/ 4 h 208"/>
                <a:gd name="T32" fmla="*/ 298 w 448"/>
                <a:gd name="T33" fmla="*/ 0 h 208"/>
                <a:gd name="T34" fmla="*/ 0 w 448"/>
                <a:gd name="T35" fmla="*/ 33 h 208"/>
                <a:gd name="T36" fmla="*/ 210 w 448"/>
                <a:gd name="T37" fmla="*/ 171 h 208"/>
                <a:gd name="T38" fmla="*/ 270 w 448"/>
                <a:gd name="T39" fmla="*/ 195 h 208"/>
                <a:gd name="T40" fmla="*/ 293 w 448"/>
                <a:gd name="T41" fmla="*/ 195 h 208"/>
                <a:gd name="T42" fmla="*/ 353 w 448"/>
                <a:gd name="T43" fmla="*/ 70 h 208"/>
                <a:gd name="T44" fmla="*/ 337 w 448"/>
                <a:gd name="T45" fmla="*/ 70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48" h="208">
                  <a:moveTo>
                    <a:pt x="337" y="74"/>
                  </a:moveTo>
                  <a:lnTo>
                    <a:pt x="320" y="70"/>
                  </a:lnTo>
                  <a:lnTo>
                    <a:pt x="309" y="66"/>
                  </a:lnTo>
                  <a:lnTo>
                    <a:pt x="298" y="62"/>
                  </a:lnTo>
                  <a:lnTo>
                    <a:pt x="293" y="54"/>
                  </a:lnTo>
                  <a:lnTo>
                    <a:pt x="293" y="37"/>
                  </a:lnTo>
                  <a:lnTo>
                    <a:pt x="298" y="50"/>
                  </a:lnTo>
                  <a:lnTo>
                    <a:pt x="315" y="58"/>
                  </a:lnTo>
                  <a:lnTo>
                    <a:pt x="320" y="58"/>
                  </a:lnTo>
                  <a:lnTo>
                    <a:pt x="353" y="62"/>
                  </a:lnTo>
                  <a:lnTo>
                    <a:pt x="381" y="62"/>
                  </a:lnTo>
                  <a:lnTo>
                    <a:pt x="447" y="58"/>
                  </a:lnTo>
                  <a:lnTo>
                    <a:pt x="419" y="37"/>
                  </a:lnTo>
                  <a:lnTo>
                    <a:pt x="392" y="25"/>
                  </a:lnTo>
                  <a:lnTo>
                    <a:pt x="353" y="12"/>
                  </a:lnTo>
                  <a:lnTo>
                    <a:pt x="320" y="4"/>
                  </a:lnTo>
                  <a:lnTo>
                    <a:pt x="298" y="0"/>
                  </a:lnTo>
                  <a:lnTo>
                    <a:pt x="0" y="33"/>
                  </a:lnTo>
                  <a:lnTo>
                    <a:pt x="210" y="182"/>
                  </a:lnTo>
                  <a:lnTo>
                    <a:pt x="270" y="207"/>
                  </a:lnTo>
                  <a:lnTo>
                    <a:pt x="293" y="207"/>
                  </a:lnTo>
                  <a:lnTo>
                    <a:pt x="353" y="74"/>
                  </a:lnTo>
                  <a:lnTo>
                    <a:pt x="337" y="7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27" name="Freeform 76"/>
            <p:cNvSpPr>
              <a:spLocks/>
            </p:cNvSpPr>
            <p:nvPr/>
          </p:nvSpPr>
          <p:spPr bwMode="auto">
            <a:xfrm>
              <a:off x="1098" y="3176"/>
              <a:ext cx="521" cy="362"/>
            </a:xfrm>
            <a:custGeom>
              <a:avLst/>
              <a:gdLst>
                <a:gd name="T0" fmla="*/ 490 w 520"/>
                <a:gd name="T1" fmla="*/ 157 h 361"/>
                <a:gd name="T2" fmla="*/ 506 w 520"/>
                <a:gd name="T3" fmla="*/ 170 h 361"/>
                <a:gd name="T4" fmla="*/ 523 w 520"/>
                <a:gd name="T5" fmla="*/ 199 h 361"/>
                <a:gd name="T6" fmla="*/ 523 w 520"/>
                <a:gd name="T7" fmla="*/ 232 h 361"/>
                <a:gd name="T8" fmla="*/ 517 w 520"/>
                <a:gd name="T9" fmla="*/ 261 h 361"/>
                <a:gd name="T10" fmla="*/ 495 w 520"/>
                <a:gd name="T11" fmla="*/ 286 h 361"/>
                <a:gd name="T12" fmla="*/ 468 w 520"/>
                <a:gd name="T13" fmla="*/ 302 h 361"/>
                <a:gd name="T14" fmla="*/ 418 w 520"/>
                <a:gd name="T15" fmla="*/ 335 h 361"/>
                <a:gd name="T16" fmla="*/ 357 w 520"/>
                <a:gd name="T17" fmla="*/ 356 h 361"/>
                <a:gd name="T18" fmla="*/ 291 w 520"/>
                <a:gd name="T19" fmla="*/ 364 h 361"/>
                <a:gd name="T20" fmla="*/ 155 w 520"/>
                <a:gd name="T21" fmla="*/ 286 h 361"/>
                <a:gd name="T22" fmla="*/ 155 w 520"/>
                <a:gd name="T23" fmla="*/ 286 h 361"/>
                <a:gd name="T24" fmla="*/ 188 w 520"/>
                <a:gd name="T25" fmla="*/ 269 h 361"/>
                <a:gd name="T26" fmla="*/ 221 w 520"/>
                <a:gd name="T27" fmla="*/ 252 h 361"/>
                <a:gd name="T28" fmla="*/ 226 w 520"/>
                <a:gd name="T29" fmla="*/ 244 h 361"/>
                <a:gd name="T30" fmla="*/ 232 w 520"/>
                <a:gd name="T31" fmla="*/ 228 h 361"/>
                <a:gd name="T32" fmla="*/ 226 w 520"/>
                <a:gd name="T33" fmla="*/ 211 h 361"/>
                <a:gd name="T34" fmla="*/ 215 w 520"/>
                <a:gd name="T35" fmla="*/ 194 h 361"/>
                <a:gd name="T36" fmla="*/ 199 w 520"/>
                <a:gd name="T37" fmla="*/ 186 h 361"/>
                <a:gd name="T38" fmla="*/ 188 w 520"/>
                <a:gd name="T39" fmla="*/ 178 h 361"/>
                <a:gd name="T40" fmla="*/ 182 w 520"/>
                <a:gd name="T41" fmla="*/ 178 h 361"/>
                <a:gd name="T42" fmla="*/ 144 w 520"/>
                <a:gd name="T43" fmla="*/ 186 h 361"/>
                <a:gd name="T44" fmla="*/ 110 w 520"/>
                <a:gd name="T45" fmla="*/ 186 h 361"/>
                <a:gd name="T46" fmla="*/ 105 w 520"/>
                <a:gd name="T47" fmla="*/ 178 h 361"/>
                <a:gd name="T48" fmla="*/ 88 w 520"/>
                <a:gd name="T49" fmla="*/ 170 h 361"/>
                <a:gd name="T50" fmla="*/ 77 w 520"/>
                <a:gd name="T51" fmla="*/ 157 h 361"/>
                <a:gd name="T52" fmla="*/ 77 w 520"/>
                <a:gd name="T53" fmla="*/ 145 h 361"/>
                <a:gd name="T54" fmla="*/ 77 w 520"/>
                <a:gd name="T55" fmla="*/ 132 h 361"/>
                <a:gd name="T56" fmla="*/ 72 w 520"/>
                <a:gd name="T57" fmla="*/ 120 h 361"/>
                <a:gd name="T58" fmla="*/ 66 w 520"/>
                <a:gd name="T59" fmla="*/ 112 h 361"/>
                <a:gd name="T60" fmla="*/ 50 w 520"/>
                <a:gd name="T61" fmla="*/ 103 h 361"/>
                <a:gd name="T62" fmla="*/ 44 w 520"/>
                <a:gd name="T63" fmla="*/ 99 h 361"/>
                <a:gd name="T64" fmla="*/ 44 w 520"/>
                <a:gd name="T65" fmla="*/ 91 h 361"/>
                <a:gd name="T66" fmla="*/ 50 w 520"/>
                <a:gd name="T67" fmla="*/ 87 h 361"/>
                <a:gd name="T68" fmla="*/ 55 w 520"/>
                <a:gd name="T69" fmla="*/ 87 h 361"/>
                <a:gd name="T70" fmla="*/ 39 w 520"/>
                <a:gd name="T71" fmla="*/ 74 h 361"/>
                <a:gd name="T72" fmla="*/ 39 w 520"/>
                <a:gd name="T73" fmla="*/ 70 h 361"/>
                <a:gd name="T74" fmla="*/ 44 w 520"/>
                <a:gd name="T75" fmla="*/ 58 h 361"/>
                <a:gd name="T76" fmla="*/ 44 w 520"/>
                <a:gd name="T77" fmla="*/ 45 h 361"/>
                <a:gd name="T78" fmla="*/ 6 w 520"/>
                <a:gd name="T79" fmla="*/ 41 h 361"/>
                <a:gd name="T80" fmla="*/ 0 w 520"/>
                <a:gd name="T81" fmla="*/ 41 h 361"/>
                <a:gd name="T82" fmla="*/ 0 w 520"/>
                <a:gd name="T83" fmla="*/ 37 h 361"/>
                <a:gd name="T84" fmla="*/ 6 w 520"/>
                <a:gd name="T85" fmla="*/ 4 h 361"/>
                <a:gd name="T86" fmla="*/ 6 w 520"/>
                <a:gd name="T87" fmla="*/ 0 h 361"/>
                <a:gd name="T88" fmla="*/ 166 w 520"/>
                <a:gd name="T89" fmla="*/ 16 h 361"/>
                <a:gd name="T90" fmla="*/ 280 w 520"/>
                <a:gd name="T91" fmla="*/ 8 h 361"/>
                <a:gd name="T92" fmla="*/ 490 w 520"/>
                <a:gd name="T93" fmla="*/ 157 h 3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20" h="361">
                  <a:moveTo>
                    <a:pt x="486" y="157"/>
                  </a:moveTo>
                  <a:lnTo>
                    <a:pt x="502" y="170"/>
                  </a:lnTo>
                  <a:lnTo>
                    <a:pt x="519" y="195"/>
                  </a:lnTo>
                  <a:lnTo>
                    <a:pt x="519" y="228"/>
                  </a:lnTo>
                  <a:lnTo>
                    <a:pt x="513" y="257"/>
                  </a:lnTo>
                  <a:lnTo>
                    <a:pt x="491" y="282"/>
                  </a:lnTo>
                  <a:lnTo>
                    <a:pt x="464" y="298"/>
                  </a:lnTo>
                  <a:lnTo>
                    <a:pt x="414" y="331"/>
                  </a:lnTo>
                  <a:lnTo>
                    <a:pt x="353" y="352"/>
                  </a:lnTo>
                  <a:lnTo>
                    <a:pt x="287" y="360"/>
                  </a:lnTo>
                  <a:lnTo>
                    <a:pt x="155" y="282"/>
                  </a:lnTo>
                  <a:lnTo>
                    <a:pt x="188" y="265"/>
                  </a:lnTo>
                  <a:lnTo>
                    <a:pt x="221" y="248"/>
                  </a:lnTo>
                  <a:lnTo>
                    <a:pt x="226" y="240"/>
                  </a:lnTo>
                  <a:lnTo>
                    <a:pt x="232" y="224"/>
                  </a:lnTo>
                  <a:lnTo>
                    <a:pt x="226" y="207"/>
                  </a:lnTo>
                  <a:lnTo>
                    <a:pt x="215" y="190"/>
                  </a:lnTo>
                  <a:lnTo>
                    <a:pt x="199" y="182"/>
                  </a:lnTo>
                  <a:lnTo>
                    <a:pt x="188" y="178"/>
                  </a:lnTo>
                  <a:lnTo>
                    <a:pt x="182" y="178"/>
                  </a:lnTo>
                  <a:lnTo>
                    <a:pt x="144" y="182"/>
                  </a:lnTo>
                  <a:lnTo>
                    <a:pt x="110" y="182"/>
                  </a:lnTo>
                  <a:lnTo>
                    <a:pt x="105" y="178"/>
                  </a:lnTo>
                  <a:lnTo>
                    <a:pt x="88" y="170"/>
                  </a:lnTo>
                  <a:lnTo>
                    <a:pt x="77" y="157"/>
                  </a:lnTo>
                  <a:lnTo>
                    <a:pt x="77" y="145"/>
                  </a:lnTo>
                  <a:lnTo>
                    <a:pt x="77" y="132"/>
                  </a:lnTo>
                  <a:lnTo>
                    <a:pt x="72" y="120"/>
                  </a:lnTo>
                  <a:lnTo>
                    <a:pt x="66" y="112"/>
                  </a:lnTo>
                  <a:lnTo>
                    <a:pt x="50" y="103"/>
                  </a:lnTo>
                  <a:lnTo>
                    <a:pt x="44" y="99"/>
                  </a:lnTo>
                  <a:lnTo>
                    <a:pt x="44" y="91"/>
                  </a:lnTo>
                  <a:lnTo>
                    <a:pt x="50" y="87"/>
                  </a:lnTo>
                  <a:lnTo>
                    <a:pt x="55" y="87"/>
                  </a:lnTo>
                  <a:lnTo>
                    <a:pt x="39" y="74"/>
                  </a:lnTo>
                  <a:lnTo>
                    <a:pt x="39" y="70"/>
                  </a:lnTo>
                  <a:lnTo>
                    <a:pt x="44" y="58"/>
                  </a:lnTo>
                  <a:lnTo>
                    <a:pt x="44" y="45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6" y="4"/>
                  </a:lnTo>
                  <a:lnTo>
                    <a:pt x="6" y="0"/>
                  </a:lnTo>
                  <a:lnTo>
                    <a:pt x="166" y="16"/>
                  </a:lnTo>
                  <a:lnTo>
                    <a:pt x="276" y="8"/>
                  </a:lnTo>
                  <a:lnTo>
                    <a:pt x="486" y="157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28" name="Freeform 77"/>
            <p:cNvSpPr>
              <a:spLocks/>
            </p:cNvSpPr>
            <p:nvPr/>
          </p:nvSpPr>
          <p:spPr bwMode="auto">
            <a:xfrm>
              <a:off x="1098" y="3049"/>
              <a:ext cx="604" cy="143"/>
            </a:xfrm>
            <a:custGeom>
              <a:avLst/>
              <a:gdLst>
                <a:gd name="T0" fmla="*/ 39 w 603"/>
                <a:gd name="T1" fmla="*/ 5 h 142"/>
                <a:gd name="T2" fmla="*/ 33 w 603"/>
                <a:gd name="T3" fmla="*/ 0 h 142"/>
                <a:gd name="T4" fmla="*/ 22 w 603"/>
                <a:gd name="T5" fmla="*/ 46 h 142"/>
                <a:gd name="T6" fmla="*/ 28 w 603"/>
                <a:gd name="T7" fmla="*/ 50 h 142"/>
                <a:gd name="T8" fmla="*/ 11 w 603"/>
                <a:gd name="T9" fmla="*/ 87 h 142"/>
                <a:gd name="T10" fmla="*/ 22 w 603"/>
                <a:gd name="T11" fmla="*/ 100 h 142"/>
                <a:gd name="T12" fmla="*/ 0 w 603"/>
                <a:gd name="T13" fmla="*/ 104 h 142"/>
                <a:gd name="T14" fmla="*/ 0 w 603"/>
                <a:gd name="T15" fmla="*/ 129 h 142"/>
                <a:gd name="T16" fmla="*/ 6 w 603"/>
                <a:gd name="T17" fmla="*/ 129 h 142"/>
                <a:gd name="T18" fmla="*/ 166 w 603"/>
                <a:gd name="T19" fmla="*/ 145 h 142"/>
                <a:gd name="T20" fmla="*/ 276 w 603"/>
                <a:gd name="T21" fmla="*/ 137 h 142"/>
                <a:gd name="T22" fmla="*/ 578 w 603"/>
                <a:gd name="T23" fmla="*/ 104 h 142"/>
                <a:gd name="T24" fmla="*/ 606 w 603"/>
                <a:gd name="T25" fmla="*/ 104 h 142"/>
                <a:gd name="T26" fmla="*/ 606 w 603"/>
                <a:gd name="T27" fmla="*/ 58 h 142"/>
                <a:gd name="T28" fmla="*/ 287 w 603"/>
                <a:gd name="T29" fmla="*/ 54 h 142"/>
                <a:gd name="T30" fmla="*/ 110 w 603"/>
                <a:gd name="T31" fmla="*/ 25 h 142"/>
                <a:gd name="T32" fmla="*/ 39 w 603"/>
                <a:gd name="T33" fmla="*/ 5 h 1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3" h="142">
                  <a:moveTo>
                    <a:pt x="39" y="5"/>
                  </a:moveTo>
                  <a:lnTo>
                    <a:pt x="33" y="0"/>
                  </a:lnTo>
                  <a:lnTo>
                    <a:pt x="22" y="46"/>
                  </a:lnTo>
                  <a:lnTo>
                    <a:pt x="28" y="50"/>
                  </a:lnTo>
                  <a:lnTo>
                    <a:pt x="11" y="83"/>
                  </a:lnTo>
                  <a:lnTo>
                    <a:pt x="22" y="96"/>
                  </a:lnTo>
                  <a:lnTo>
                    <a:pt x="0" y="100"/>
                  </a:lnTo>
                  <a:lnTo>
                    <a:pt x="0" y="125"/>
                  </a:lnTo>
                  <a:lnTo>
                    <a:pt x="6" y="125"/>
                  </a:lnTo>
                  <a:lnTo>
                    <a:pt x="166" y="141"/>
                  </a:lnTo>
                  <a:lnTo>
                    <a:pt x="276" y="133"/>
                  </a:lnTo>
                  <a:lnTo>
                    <a:pt x="574" y="100"/>
                  </a:lnTo>
                  <a:lnTo>
                    <a:pt x="602" y="100"/>
                  </a:lnTo>
                  <a:lnTo>
                    <a:pt x="602" y="58"/>
                  </a:lnTo>
                  <a:lnTo>
                    <a:pt x="287" y="54"/>
                  </a:lnTo>
                  <a:lnTo>
                    <a:pt x="110" y="25"/>
                  </a:lnTo>
                  <a:lnTo>
                    <a:pt x="39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29" name="Freeform 78"/>
            <p:cNvSpPr>
              <a:spLocks/>
            </p:cNvSpPr>
            <p:nvPr/>
          </p:nvSpPr>
          <p:spPr bwMode="auto">
            <a:xfrm>
              <a:off x="1139" y="2995"/>
              <a:ext cx="72" cy="82"/>
            </a:xfrm>
            <a:custGeom>
              <a:avLst/>
              <a:gdLst>
                <a:gd name="T0" fmla="*/ 71 w 72"/>
                <a:gd name="T1" fmla="*/ 87 h 80"/>
                <a:gd name="T2" fmla="*/ 0 w 72"/>
                <a:gd name="T3" fmla="*/ 65 h 80"/>
                <a:gd name="T4" fmla="*/ 0 w 72"/>
                <a:gd name="T5" fmla="*/ 0 h 80"/>
                <a:gd name="T6" fmla="*/ 71 w 72"/>
                <a:gd name="T7" fmla="*/ 87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80">
                  <a:moveTo>
                    <a:pt x="71" y="79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71" y="79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0" name="Freeform 79"/>
            <p:cNvSpPr>
              <a:spLocks/>
            </p:cNvSpPr>
            <p:nvPr/>
          </p:nvSpPr>
          <p:spPr bwMode="auto">
            <a:xfrm>
              <a:off x="1061" y="2814"/>
              <a:ext cx="701" cy="317"/>
            </a:xfrm>
            <a:custGeom>
              <a:avLst/>
              <a:gdLst>
                <a:gd name="T0" fmla="*/ 72 w 702"/>
                <a:gd name="T1" fmla="*/ 240 h 316"/>
                <a:gd name="T2" fmla="*/ 50 w 702"/>
                <a:gd name="T3" fmla="*/ 236 h 316"/>
                <a:gd name="T4" fmla="*/ 17 w 702"/>
                <a:gd name="T5" fmla="*/ 207 h 316"/>
                <a:gd name="T6" fmla="*/ 0 w 702"/>
                <a:gd name="T7" fmla="*/ 174 h 316"/>
                <a:gd name="T8" fmla="*/ 0 w 702"/>
                <a:gd name="T9" fmla="*/ 166 h 316"/>
                <a:gd name="T10" fmla="*/ 6 w 702"/>
                <a:gd name="T11" fmla="*/ 133 h 316"/>
                <a:gd name="T12" fmla="*/ 17 w 702"/>
                <a:gd name="T13" fmla="*/ 116 h 316"/>
                <a:gd name="T14" fmla="*/ 34 w 702"/>
                <a:gd name="T15" fmla="*/ 104 h 316"/>
                <a:gd name="T16" fmla="*/ 50 w 702"/>
                <a:gd name="T17" fmla="*/ 100 h 316"/>
                <a:gd name="T18" fmla="*/ 83 w 702"/>
                <a:gd name="T19" fmla="*/ 71 h 316"/>
                <a:gd name="T20" fmla="*/ 144 w 702"/>
                <a:gd name="T21" fmla="*/ 33 h 316"/>
                <a:gd name="T22" fmla="*/ 210 w 702"/>
                <a:gd name="T23" fmla="*/ 13 h 316"/>
                <a:gd name="T24" fmla="*/ 276 w 702"/>
                <a:gd name="T25" fmla="*/ 0 h 316"/>
                <a:gd name="T26" fmla="*/ 348 w 702"/>
                <a:gd name="T27" fmla="*/ 0 h 316"/>
                <a:gd name="T28" fmla="*/ 405 w 702"/>
                <a:gd name="T29" fmla="*/ 4 h 316"/>
                <a:gd name="T30" fmla="*/ 471 w 702"/>
                <a:gd name="T31" fmla="*/ 17 h 316"/>
                <a:gd name="T32" fmla="*/ 532 w 702"/>
                <a:gd name="T33" fmla="*/ 33 h 316"/>
                <a:gd name="T34" fmla="*/ 565 w 702"/>
                <a:gd name="T35" fmla="*/ 54 h 316"/>
                <a:gd name="T36" fmla="*/ 587 w 702"/>
                <a:gd name="T37" fmla="*/ 83 h 316"/>
                <a:gd name="T38" fmla="*/ 604 w 702"/>
                <a:gd name="T39" fmla="*/ 112 h 316"/>
                <a:gd name="T40" fmla="*/ 620 w 702"/>
                <a:gd name="T41" fmla="*/ 141 h 316"/>
                <a:gd name="T42" fmla="*/ 642 w 702"/>
                <a:gd name="T43" fmla="*/ 166 h 316"/>
                <a:gd name="T44" fmla="*/ 653 w 702"/>
                <a:gd name="T45" fmla="*/ 178 h 316"/>
                <a:gd name="T46" fmla="*/ 681 w 702"/>
                <a:gd name="T47" fmla="*/ 220 h 316"/>
                <a:gd name="T48" fmla="*/ 697 w 702"/>
                <a:gd name="T49" fmla="*/ 261 h 316"/>
                <a:gd name="T50" fmla="*/ 697 w 702"/>
                <a:gd name="T51" fmla="*/ 265 h 316"/>
                <a:gd name="T52" fmla="*/ 692 w 702"/>
                <a:gd name="T53" fmla="*/ 290 h 316"/>
                <a:gd name="T54" fmla="*/ 670 w 702"/>
                <a:gd name="T55" fmla="*/ 311 h 316"/>
                <a:gd name="T56" fmla="*/ 637 w 702"/>
                <a:gd name="T57" fmla="*/ 319 h 316"/>
                <a:gd name="T58" fmla="*/ 637 w 702"/>
                <a:gd name="T59" fmla="*/ 298 h 316"/>
                <a:gd name="T60" fmla="*/ 326 w 702"/>
                <a:gd name="T61" fmla="*/ 294 h 316"/>
                <a:gd name="T62" fmla="*/ 149 w 702"/>
                <a:gd name="T63" fmla="*/ 265 h 316"/>
                <a:gd name="T64" fmla="*/ 78 w 702"/>
                <a:gd name="T65" fmla="*/ 186 h 316"/>
                <a:gd name="T66" fmla="*/ 78 w 702"/>
                <a:gd name="T67" fmla="*/ 245 h 316"/>
                <a:gd name="T68" fmla="*/ 72 w 702"/>
                <a:gd name="T69" fmla="*/ 240 h 31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02" h="316">
                  <a:moveTo>
                    <a:pt x="72" y="236"/>
                  </a:moveTo>
                  <a:lnTo>
                    <a:pt x="50" y="232"/>
                  </a:lnTo>
                  <a:lnTo>
                    <a:pt x="17" y="203"/>
                  </a:lnTo>
                  <a:lnTo>
                    <a:pt x="0" y="170"/>
                  </a:lnTo>
                  <a:lnTo>
                    <a:pt x="0" y="162"/>
                  </a:lnTo>
                  <a:lnTo>
                    <a:pt x="6" y="133"/>
                  </a:lnTo>
                  <a:lnTo>
                    <a:pt x="17" y="116"/>
                  </a:lnTo>
                  <a:lnTo>
                    <a:pt x="34" y="104"/>
                  </a:lnTo>
                  <a:lnTo>
                    <a:pt x="50" y="100"/>
                  </a:lnTo>
                  <a:lnTo>
                    <a:pt x="83" y="71"/>
                  </a:lnTo>
                  <a:lnTo>
                    <a:pt x="144" y="33"/>
                  </a:lnTo>
                  <a:lnTo>
                    <a:pt x="210" y="13"/>
                  </a:lnTo>
                  <a:lnTo>
                    <a:pt x="276" y="0"/>
                  </a:lnTo>
                  <a:lnTo>
                    <a:pt x="348" y="0"/>
                  </a:lnTo>
                  <a:lnTo>
                    <a:pt x="409" y="4"/>
                  </a:lnTo>
                  <a:lnTo>
                    <a:pt x="475" y="17"/>
                  </a:lnTo>
                  <a:lnTo>
                    <a:pt x="536" y="33"/>
                  </a:lnTo>
                  <a:lnTo>
                    <a:pt x="569" y="54"/>
                  </a:lnTo>
                  <a:lnTo>
                    <a:pt x="591" y="83"/>
                  </a:lnTo>
                  <a:lnTo>
                    <a:pt x="608" y="112"/>
                  </a:lnTo>
                  <a:lnTo>
                    <a:pt x="624" y="141"/>
                  </a:lnTo>
                  <a:lnTo>
                    <a:pt x="646" y="162"/>
                  </a:lnTo>
                  <a:lnTo>
                    <a:pt x="657" y="174"/>
                  </a:lnTo>
                  <a:lnTo>
                    <a:pt x="685" y="216"/>
                  </a:lnTo>
                  <a:lnTo>
                    <a:pt x="701" y="257"/>
                  </a:lnTo>
                  <a:lnTo>
                    <a:pt x="701" y="261"/>
                  </a:lnTo>
                  <a:lnTo>
                    <a:pt x="696" y="286"/>
                  </a:lnTo>
                  <a:lnTo>
                    <a:pt x="674" y="307"/>
                  </a:lnTo>
                  <a:lnTo>
                    <a:pt x="641" y="315"/>
                  </a:lnTo>
                  <a:lnTo>
                    <a:pt x="641" y="294"/>
                  </a:lnTo>
                  <a:lnTo>
                    <a:pt x="326" y="290"/>
                  </a:lnTo>
                  <a:lnTo>
                    <a:pt x="149" y="261"/>
                  </a:lnTo>
                  <a:lnTo>
                    <a:pt x="78" y="182"/>
                  </a:lnTo>
                  <a:lnTo>
                    <a:pt x="78" y="241"/>
                  </a:lnTo>
                  <a:lnTo>
                    <a:pt x="72" y="23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1" name="Freeform 80"/>
            <p:cNvSpPr>
              <a:spLocks/>
            </p:cNvSpPr>
            <p:nvPr/>
          </p:nvSpPr>
          <p:spPr bwMode="auto">
            <a:xfrm>
              <a:off x="1684" y="3244"/>
              <a:ext cx="99" cy="113"/>
            </a:xfrm>
            <a:custGeom>
              <a:avLst/>
              <a:gdLst>
                <a:gd name="T0" fmla="*/ 0 w 100"/>
                <a:gd name="T1" fmla="*/ 112 h 113"/>
                <a:gd name="T2" fmla="*/ 95 w 100"/>
                <a:gd name="T3" fmla="*/ 112 h 113"/>
                <a:gd name="T4" fmla="*/ 44 w 100"/>
                <a:gd name="T5" fmla="*/ 0 h 113"/>
                <a:gd name="T6" fmla="*/ 0 w 100"/>
                <a:gd name="T7" fmla="*/ 112 h 1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13">
                  <a:moveTo>
                    <a:pt x="0" y="112"/>
                  </a:moveTo>
                  <a:lnTo>
                    <a:pt x="99" y="112"/>
                  </a:lnTo>
                  <a:lnTo>
                    <a:pt x="44" y="0"/>
                  </a:lnTo>
                  <a:lnTo>
                    <a:pt x="0" y="11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2" name="Freeform 81"/>
            <p:cNvSpPr>
              <a:spLocks/>
            </p:cNvSpPr>
            <p:nvPr/>
          </p:nvSpPr>
          <p:spPr bwMode="auto">
            <a:xfrm>
              <a:off x="1735" y="3223"/>
              <a:ext cx="215" cy="143"/>
            </a:xfrm>
            <a:custGeom>
              <a:avLst/>
              <a:gdLst>
                <a:gd name="T0" fmla="*/ 211 w 216"/>
                <a:gd name="T1" fmla="*/ 145 h 142"/>
                <a:gd name="T2" fmla="*/ 183 w 216"/>
                <a:gd name="T3" fmla="*/ 145 h 142"/>
                <a:gd name="T4" fmla="*/ 156 w 216"/>
                <a:gd name="T5" fmla="*/ 137 h 142"/>
                <a:gd name="T6" fmla="*/ 145 w 216"/>
                <a:gd name="T7" fmla="*/ 137 h 142"/>
                <a:gd name="T8" fmla="*/ 60 w 216"/>
                <a:gd name="T9" fmla="*/ 137 h 142"/>
                <a:gd name="T10" fmla="*/ 0 w 216"/>
                <a:gd name="T11" fmla="*/ 0 h 142"/>
                <a:gd name="T12" fmla="*/ 117 w 216"/>
                <a:gd name="T13" fmla="*/ 9 h 142"/>
                <a:gd name="T14" fmla="*/ 161 w 216"/>
                <a:gd name="T15" fmla="*/ 50 h 142"/>
                <a:gd name="T16" fmla="*/ 211 w 216"/>
                <a:gd name="T17" fmla="*/ 145 h 1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" h="142">
                  <a:moveTo>
                    <a:pt x="215" y="141"/>
                  </a:moveTo>
                  <a:lnTo>
                    <a:pt x="187" y="141"/>
                  </a:lnTo>
                  <a:lnTo>
                    <a:pt x="160" y="133"/>
                  </a:lnTo>
                  <a:lnTo>
                    <a:pt x="149" y="133"/>
                  </a:lnTo>
                  <a:lnTo>
                    <a:pt x="60" y="133"/>
                  </a:lnTo>
                  <a:lnTo>
                    <a:pt x="0" y="0"/>
                  </a:lnTo>
                  <a:lnTo>
                    <a:pt x="121" y="9"/>
                  </a:lnTo>
                  <a:lnTo>
                    <a:pt x="165" y="50"/>
                  </a:lnTo>
                  <a:lnTo>
                    <a:pt x="215" y="14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3" name="Freeform 82"/>
            <p:cNvSpPr>
              <a:spLocks/>
            </p:cNvSpPr>
            <p:nvPr/>
          </p:nvSpPr>
          <p:spPr bwMode="auto">
            <a:xfrm>
              <a:off x="1944" y="3223"/>
              <a:ext cx="537" cy="406"/>
            </a:xfrm>
            <a:custGeom>
              <a:avLst/>
              <a:gdLst>
                <a:gd name="T0" fmla="*/ 536 w 537"/>
                <a:gd name="T1" fmla="*/ 0 h 404"/>
                <a:gd name="T2" fmla="*/ 304 w 537"/>
                <a:gd name="T3" fmla="*/ 17 h 404"/>
                <a:gd name="T4" fmla="*/ 321 w 537"/>
                <a:gd name="T5" fmla="*/ 79 h 404"/>
                <a:gd name="T6" fmla="*/ 343 w 537"/>
                <a:gd name="T7" fmla="*/ 129 h 404"/>
                <a:gd name="T8" fmla="*/ 359 w 537"/>
                <a:gd name="T9" fmla="*/ 154 h 404"/>
                <a:gd name="T10" fmla="*/ 144 w 537"/>
                <a:gd name="T11" fmla="*/ 179 h 404"/>
                <a:gd name="T12" fmla="*/ 0 w 537"/>
                <a:gd name="T13" fmla="*/ 212 h 404"/>
                <a:gd name="T14" fmla="*/ 6 w 537"/>
                <a:gd name="T15" fmla="*/ 369 h 404"/>
                <a:gd name="T16" fmla="*/ 17 w 537"/>
                <a:gd name="T17" fmla="*/ 411 h 404"/>
                <a:gd name="T18" fmla="*/ 183 w 537"/>
                <a:gd name="T19" fmla="*/ 394 h 404"/>
                <a:gd name="T20" fmla="*/ 376 w 537"/>
                <a:gd name="T21" fmla="*/ 353 h 404"/>
                <a:gd name="T22" fmla="*/ 536 w 537"/>
                <a:gd name="T23" fmla="*/ 0 h 4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37" h="404">
                  <a:moveTo>
                    <a:pt x="536" y="0"/>
                  </a:moveTo>
                  <a:lnTo>
                    <a:pt x="304" y="17"/>
                  </a:lnTo>
                  <a:lnTo>
                    <a:pt x="321" y="79"/>
                  </a:lnTo>
                  <a:lnTo>
                    <a:pt x="343" y="125"/>
                  </a:lnTo>
                  <a:lnTo>
                    <a:pt x="359" y="150"/>
                  </a:lnTo>
                  <a:lnTo>
                    <a:pt x="144" y="175"/>
                  </a:lnTo>
                  <a:lnTo>
                    <a:pt x="0" y="208"/>
                  </a:lnTo>
                  <a:lnTo>
                    <a:pt x="6" y="361"/>
                  </a:lnTo>
                  <a:lnTo>
                    <a:pt x="17" y="403"/>
                  </a:lnTo>
                  <a:lnTo>
                    <a:pt x="183" y="386"/>
                  </a:lnTo>
                  <a:lnTo>
                    <a:pt x="376" y="345"/>
                  </a:lnTo>
                  <a:lnTo>
                    <a:pt x="536" y="0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4" name="Freeform 83"/>
            <p:cNvSpPr>
              <a:spLocks/>
            </p:cNvSpPr>
            <p:nvPr/>
          </p:nvSpPr>
          <p:spPr bwMode="auto">
            <a:xfrm>
              <a:off x="2336" y="3244"/>
              <a:ext cx="266" cy="327"/>
            </a:xfrm>
            <a:custGeom>
              <a:avLst/>
              <a:gdLst>
                <a:gd name="T0" fmla="*/ 265 w 266"/>
                <a:gd name="T1" fmla="*/ 257 h 325"/>
                <a:gd name="T2" fmla="*/ 149 w 266"/>
                <a:gd name="T3" fmla="*/ 0 h 325"/>
                <a:gd name="T4" fmla="*/ 0 w 266"/>
                <a:gd name="T5" fmla="*/ 332 h 325"/>
                <a:gd name="T6" fmla="*/ 265 w 266"/>
                <a:gd name="T7" fmla="*/ 257 h 3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6" h="325">
                  <a:moveTo>
                    <a:pt x="265" y="249"/>
                  </a:moveTo>
                  <a:lnTo>
                    <a:pt x="149" y="0"/>
                  </a:lnTo>
                  <a:lnTo>
                    <a:pt x="0" y="324"/>
                  </a:lnTo>
                  <a:lnTo>
                    <a:pt x="265" y="249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5" name="Freeform 84"/>
            <p:cNvSpPr>
              <a:spLocks/>
            </p:cNvSpPr>
            <p:nvPr/>
          </p:nvSpPr>
          <p:spPr bwMode="auto">
            <a:xfrm>
              <a:off x="2014" y="2773"/>
              <a:ext cx="443" cy="440"/>
            </a:xfrm>
            <a:custGeom>
              <a:avLst/>
              <a:gdLst>
                <a:gd name="T0" fmla="*/ 436 w 443"/>
                <a:gd name="T1" fmla="*/ 435 h 440"/>
                <a:gd name="T2" fmla="*/ 265 w 443"/>
                <a:gd name="T3" fmla="*/ 257 h 440"/>
                <a:gd name="T4" fmla="*/ 265 w 443"/>
                <a:gd name="T5" fmla="*/ 257 h 440"/>
                <a:gd name="T6" fmla="*/ 260 w 443"/>
                <a:gd name="T7" fmla="*/ 248 h 440"/>
                <a:gd name="T8" fmla="*/ 226 w 443"/>
                <a:gd name="T9" fmla="*/ 99 h 440"/>
                <a:gd name="T10" fmla="*/ 226 w 443"/>
                <a:gd name="T11" fmla="*/ 78 h 440"/>
                <a:gd name="T12" fmla="*/ 221 w 443"/>
                <a:gd name="T13" fmla="*/ 66 h 440"/>
                <a:gd name="T14" fmla="*/ 215 w 443"/>
                <a:gd name="T15" fmla="*/ 62 h 440"/>
                <a:gd name="T16" fmla="*/ 210 w 443"/>
                <a:gd name="T17" fmla="*/ 49 h 440"/>
                <a:gd name="T18" fmla="*/ 204 w 443"/>
                <a:gd name="T19" fmla="*/ 37 h 440"/>
                <a:gd name="T20" fmla="*/ 122 w 443"/>
                <a:gd name="T21" fmla="*/ 0 h 440"/>
                <a:gd name="T22" fmla="*/ 83 w 443"/>
                <a:gd name="T23" fmla="*/ 0 h 440"/>
                <a:gd name="T24" fmla="*/ 66 w 443"/>
                <a:gd name="T25" fmla="*/ 4 h 440"/>
                <a:gd name="T26" fmla="*/ 44 w 443"/>
                <a:gd name="T27" fmla="*/ 12 h 440"/>
                <a:gd name="T28" fmla="*/ 28 w 443"/>
                <a:gd name="T29" fmla="*/ 25 h 440"/>
                <a:gd name="T30" fmla="*/ 28 w 443"/>
                <a:gd name="T31" fmla="*/ 33 h 440"/>
                <a:gd name="T32" fmla="*/ 33 w 443"/>
                <a:gd name="T33" fmla="*/ 41 h 440"/>
                <a:gd name="T34" fmla="*/ 39 w 443"/>
                <a:gd name="T35" fmla="*/ 54 h 440"/>
                <a:gd name="T36" fmla="*/ 39 w 443"/>
                <a:gd name="T37" fmla="*/ 58 h 440"/>
                <a:gd name="T38" fmla="*/ 28 w 443"/>
                <a:gd name="T39" fmla="*/ 62 h 440"/>
                <a:gd name="T40" fmla="*/ 22 w 443"/>
                <a:gd name="T41" fmla="*/ 74 h 440"/>
                <a:gd name="T42" fmla="*/ 22 w 443"/>
                <a:gd name="T43" fmla="*/ 95 h 440"/>
                <a:gd name="T44" fmla="*/ 11 w 443"/>
                <a:gd name="T45" fmla="*/ 99 h 440"/>
                <a:gd name="T46" fmla="*/ 0 w 443"/>
                <a:gd name="T47" fmla="*/ 107 h 440"/>
                <a:gd name="T48" fmla="*/ 0 w 443"/>
                <a:gd name="T49" fmla="*/ 120 h 440"/>
                <a:gd name="T50" fmla="*/ 6 w 443"/>
                <a:gd name="T51" fmla="*/ 124 h 440"/>
                <a:gd name="T52" fmla="*/ 22 w 443"/>
                <a:gd name="T53" fmla="*/ 145 h 440"/>
                <a:gd name="T54" fmla="*/ 11 w 443"/>
                <a:gd name="T55" fmla="*/ 153 h 440"/>
                <a:gd name="T56" fmla="*/ 6 w 443"/>
                <a:gd name="T57" fmla="*/ 165 h 440"/>
                <a:gd name="T58" fmla="*/ 11 w 443"/>
                <a:gd name="T59" fmla="*/ 178 h 440"/>
                <a:gd name="T60" fmla="*/ 44 w 443"/>
                <a:gd name="T61" fmla="*/ 194 h 440"/>
                <a:gd name="T62" fmla="*/ 66 w 443"/>
                <a:gd name="T63" fmla="*/ 199 h 440"/>
                <a:gd name="T64" fmla="*/ 77 w 443"/>
                <a:gd name="T65" fmla="*/ 207 h 440"/>
                <a:gd name="T66" fmla="*/ 122 w 443"/>
                <a:gd name="T67" fmla="*/ 257 h 440"/>
                <a:gd name="T68" fmla="*/ 133 w 443"/>
                <a:gd name="T69" fmla="*/ 269 h 440"/>
                <a:gd name="T70" fmla="*/ 155 w 443"/>
                <a:gd name="T71" fmla="*/ 294 h 440"/>
                <a:gd name="T72" fmla="*/ 215 w 443"/>
                <a:gd name="T73" fmla="*/ 427 h 440"/>
                <a:gd name="T74" fmla="*/ 442 w 443"/>
                <a:gd name="T75" fmla="*/ 439 h 440"/>
                <a:gd name="T76" fmla="*/ 436 w 443"/>
                <a:gd name="T77" fmla="*/ 435 h 4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43" h="440">
                  <a:moveTo>
                    <a:pt x="436" y="435"/>
                  </a:moveTo>
                  <a:lnTo>
                    <a:pt x="265" y="257"/>
                  </a:lnTo>
                  <a:lnTo>
                    <a:pt x="260" y="248"/>
                  </a:lnTo>
                  <a:lnTo>
                    <a:pt x="226" y="99"/>
                  </a:lnTo>
                  <a:lnTo>
                    <a:pt x="226" y="78"/>
                  </a:lnTo>
                  <a:lnTo>
                    <a:pt x="221" y="66"/>
                  </a:lnTo>
                  <a:lnTo>
                    <a:pt x="215" y="62"/>
                  </a:lnTo>
                  <a:lnTo>
                    <a:pt x="210" y="49"/>
                  </a:lnTo>
                  <a:lnTo>
                    <a:pt x="204" y="37"/>
                  </a:lnTo>
                  <a:lnTo>
                    <a:pt x="122" y="0"/>
                  </a:lnTo>
                  <a:lnTo>
                    <a:pt x="83" y="0"/>
                  </a:lnTo>
                  <a:lnTo>
                    <a:pt x="66" y="4"/>
                  </a:lnTo>
                  <a:lnTo>
                    <a:pt x="44" y="12"/>
                  </a:lnTo>
                  <a:lnTo>
                    <a:pt x="28" y="25"/>
                  </a:lnTo>
                  <a:lnTo>
                    <a:pt x="28" y="33"/>
                  </a:lnTo>
                  <a:lnTo>
                    <a:pt x="33" y="41"/>
                  </a:lnTo>
                  <a:lnTo>
                    <a:pt x="39" y="54"/>
                  </a:lnTo>
                  <a:lnTo>
                    <a:pt x="39" y="58"/>
                  </a:lnTo>
                  <a:lnTo>
                    <a:pt x="28" y="62"/>
                  </a:lnTo>
                  <a:lnTo>
                    <a:pt x="22" y="74"/>
                  </a:lnTo>
                  <a:lnTo>
                    <a:pt x="22" y="95"/>
                  </a:lnTo>
                  <a:lnTo>
                    <a:pt x="11" y="99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6" y="124"/>
                  </a:lnTo>
                  <a:lnTo>
                    <a:pt x="22" y="145"/>
                  </a:lnTo>
                  <a:lnTo>
                    <a:pt x="11" y="153"/>
                  </a:lnTo>
                  <a:lnTo>
                    <a:pt x="6" y="165"/>
                  </a:lnTo>
                  <a:lnTo>
                    <a:pt x="11" y="178"/>
                  </a:lnTo>
                  <a:lnTo>
                    <a:pt x="44" y="194"/>
                  </a:lnTo>
                  <a:lnTo>
                    <a:pt x="66" y="199"/>
                  </a:lnTo>
                  <a:lnTo>
                    <a:pt x="77" y="207"/>
                  </a:lnTo>
                  <a:lnTo>
                    <a:pt x="122" y="257"/>
                  </a:lnTo>
                  <a:lnTo>
                    <a:pt x="133" y="269"/>
                  </a:lnTo>
                  <a:lnTo>
                    <a:pt x="155" y="294"/>
                  </a:lnTo>
                  <a:lnTo>
                    <a:pt x="215" y="427"/>
                  </a:lnTo>
                  <a:lnTo>
                    <a:pt x="442" y="439"/>
                  </a:lnTo>
                  <a:lnTo>
                    <a:pt x="436" y="435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6" name="Freeform 85"/>
            <p:cNvSpPr>
              <a:spLocks/>
            </p:cNvSpPr>
            <p:nvPr/>
          </p:nvSpPr>
          <p:spPr bwMode="auto">
            <a:xfrm>
              <a:off x="2038" y="2831"/>
              <a:ext cx="43" cy="41"/>
            </a:xfrm>
            <a:custGeom>
              <a:avLst/>
              <a:gdLst>
                <a:gd name="T0" fmla="*/ 0 w 45"/>
                <a:gd name="T1" fmla="*/ 37 h 42"/>
                <a:gd name="T2" fmla="*/ 36 w 45"/>
                <a:gd name="T3" fmla="*/ 37 h 42"/>
                <a:gd name="T4" fmla="*/ 36 w 45"/>
                <a:gd name="T5" fmla="*/ 33 h 42"/>
                <a:gd name="T6" fmla="*/ 24 w 45"/>
                <a:gd name="T7" fmla="*/ 29 h 42"/>
                <a:gd name="T8" fmla="*/ 11 w 45"/>
                <a:gd name="T9" fmla="*/ 16 h 42"/>
                <a:gd name="T10" fmla="*/ 11 w 45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" h="42">
                  <a:moveTo>
                    <a:pt x="0" y="41"/>
                  </a:moveTo>
                  <a:lnTo>
                    <a:pt x="44" y="41"/>
                  </a:lnTo>
                  <a:lnTo>
                    <a:pt x="44" y="37"/>
                  </a:lnTo>
                  <a:lnTo>
                    <a:pt x="28" y="33"/>
                  </a:lnTo>
                  <a:lnTo>
                    <a:pt x="11" y="16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37" name="Line 86"/>
            <p:cNvSpPr>
              <a:spLocks noChangeShapeType="1"/>
            </p:cNvSpPr>
            <p:nvPr/>
          </p:nvSpPr>
          <p:spPr bwMode="auto">
            <a:xfrm flipH="1">
              <a:off x="2043" y="2913"/>
              <a:ext cx="48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38" name="Freeform 87"/>
            <p:cNvSpPr>
              <a:spLocks/>
            </p:cNvSpPr>
            <p:nvPr/>
          </p:nvSpPr>
          <p:spPr bwMode="auto">
            <a:xfrm>
              <a:off x="2054" y="2814"/>
              <a:ext cx="99" cy="17"/>
            </a:xfrm>
            <a:custGeom>
              <a:avLst/>
              <a:gdLst>
                <a:gd name="T0" fmla="*/ 33 w 100"/>
                <a:gd name="T1" fmla="*/ 0 h 17"/>
                <a:gd name="T2" fmla="*/ 62 w 100"/>
                <a:gd name="T3" fmla="*/ 0 h 17"/>
                <a:gd name="T4" fmla="*/ 95 w 100"/>
                <a:gd name="T5" fmla="*/ 16 h 17"/>
                <a:gd name="T6" fmla="*/ 0 w 100"/>
                <a:gd name="T7" fmla="*/ 16 h 17"/>
                <a:gd name="T8" fmla="*/ 33 w 10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17">
                  <a:moveTo>
                    <a:pt x="33" y="0"/>
                  </a:moveTo>
                  <a:lnTo>
                    <a:pt x="66" y="0"/>
                  </a:lnTo>
                  <a:lnTo>
                    <a:pt x="99" y="16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9" name="Freeform 88"/>
            <p:cNvSpPr>
              <a:spLocks/>
            </p:cNvSpPr>
            <p:nvPr/>
          </p:nvSpPr>
          <p:spPr bwMode="auto">
            <a:xfrm>
              <a:off x="2049" y="2807"/>
              <a:ext cx="105" cy="20"/>
            </a:xfrm>
            <a:custGeom>
              <a:avLst/>
              <a:gdLst>
                <a:gd name="T0" fmla="*/ 101 w 106"/>
                <a:gd name="T1" fmla="*/ 14 h 22"/>
                <a:gd name="T2" fmla="*/ 68 w 106"/>
                <a:gd name="T3" fmla="*/ 5 h 22"/>
                <a:gd name="T4" fmla="*/ 39 w 106"/>
                <a:gd name="T5" fmla="*/ 5 h 22"/>
                <a:gd name="T6" fmla="*/ 6 w 106"/>
                <a:gd name="T7" fmla="*/ 14 h 22"/>
                <a:gd name="T8" fmla="*/ 0 w 106"/>
                <a:gd name="T9" fmla="*/ 5 h 22"/>
                <a:gd name="T10" fmla="*/ 33 w 106"/>
                <a:gd name="T11" fmla="*/ 0 h 22"/>
                <a:gd name="T12" fmla="*/ 63 w 106"/>
                <a:gd name="T13" fmla="*/ 0 h 22"/>
                <a:gd name="T14" fmla="*/ 74 w 106"/>
                <a:gd name="T15" fmla="*/ 0 h 22"/>
                <a:gd name="T16" fmla="*/ 96 w 106"/>
                <a:gd name="T17" fmla="*/ 5 h 22"/>
                <a:gd name="T18" fmla="*/ 101 w 106"/>
                <a:gd name="T19" fmla="*/ 12 h 22"/>
                <a:gd name="T20" fmla="*/ 101 w 106"/>
                <a:gd name="T21" fmla="*/ 14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6" h="22">
                  <a:moveTo>
                    <a:pt x="105" y="21"/>
                  </a:moveTo>
                  <a:lnTo>
                    <a:pt x="72" y="8"/>
                  </a:lnTo>
                  <a:lnTo>
                    <a:pt x="39" y="8"/>
                  </a:lnTo>
                  <a:lnTo>
                    <a:pt x="6" y="21"/>
                  </a:lnTo>
                  <a:lnTo>
                    <a:pt x="0" y="8"/>
                  </a:lnTo>
                  <a:lnTo>
                    <a:pt x="33" y="0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100" y="8"/>
                  </a:lnTo>
                  <a:lnTo>
                    <a:pt x="105" y="16"/>
                  </a:lnTo>
                  <a:lnTo>
                    <a:pt x="105" y="21"/>
                  </a:lnTo>
                </a:path>
              </a:pathLst>
            </a:custGeom>
            <a:solidFill>
              <a:srgbClr val="A857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0" name="Freeform 89"/>
            <p:cNvSpPr>
              <a:spLocks/>
            </p:cNvSpPr>
            <p:nvPr/>
          </p:nvSpPr>
          <p:spPr bwMode="auto">
            <a:xfrm>
              <a:off x="1667" y="2981"/>
              <a:ext cx="889" cy="293"/>
            </a:xfrm>
            <a:custGeom>
              <a:avLst/>
              <a:gdLst>
                <a:gd name="T0" fmla="*/ 447 w 889"/>
                <a:gd name="T1" fmla="*/ 286 h 295"/>
                <a:gd name="T2" fmla="*/ 480 w 889"/>
                <a:gd name="T3" fmla="*/ 265 h 295"/>
                <a:gd name="T4" fmla="*/ 513 w 889"/>
                <a:gd name="T5" fmla="*/ 253 h 295"/>
                <a:gd name="T6" fmla="*/ 540 w 889"/>
                <a:gd name="T7" fmla="*/ 253 h 295"/>
                <a:gd name="T8" fmla="*/ 579 w 889"/>
                <a:gd name="T9" fmla="*/ 253 h 295"/>
                <a:gd name="T10" fmla="*/ 811 w 889"/>
                <a:gd name="T11" fmla="*/ 236 h 295"/>
                <a:gd name="T12" fmla="*/ 822 w 889"/>
                <a:gd name="T13" fmla="*/ 236 h 295"/>
                <a:gd name="T14" fmla="*/ 844 w 889"/>
                <a:gd name="T15" fmla="*/ 236 h 295"/>
                <a:gd name="T16" fmla="*/ 860 w 889"/>
                <a:gd name="T17" fmla="*/ 232 h 295"/>
                <a:gd name="T18" fmla="*/ 872 w 889"/>
                <a:gd name="T19" fmla="*/ 228 h 295"/>
                <a:gd name="T20" fmla="*/ 883 w 889"/>
                <a:gd name="T21" fmla="*/ 224 h 295"/>
                <a:gd name="T22" fmla="*/ 888 w 889"/>
                <a:gd name="T23" fmla="*/ 218 h 295"/>
                <a:gd name="T24" fmla="*/ 888 w 889"/>
                <a:gd name="T25" fmla="*/ 207 h 295"/>
                <a:gd name="T26" fmla="*/ 888 w 889"/>
                <a:gd name="T27" fmla="*/ 203 h 295"/>
                <a:gd name="T28" fmla="*/ 888 w 889"/>
                <a:gd name="T29" fmla="*/ 207 h 295"/>
                <a:gd name="T30" fmla="*/ 877 w 889"/>
                <a:gd name="T31" fmla="*/ 216 h 295"/>
                <a:gd name="T32" fmla="*/ 866 w 889"/>
                <a:gd name="T33" fmla="*/ 220 h 295"/>
                <a:gd name="T34" fmla="*/ 860 w 889"/>
                <a:gd name="T35" fmla="*/ 220 h 295"/>
                <a:gd name="T36" fmla="*/ 844 w 889"/>
                <a:gd name="T37" fmla="*/ 224 h 295"/>
                <a:gd name="T38" fmla="*/ 789 w 889"/>
                <a:gd name="T39" fmla="*/ 224 h 295"/>
                <a:gd name="T40" fmla="*/ 562 w 889"/>
                <a:gd name="T41" fmla="*/ 216 h 295"/>
                <a:gd name="T42" fmla="*/ 469 w 889"/>
                <a:gd name="T43" fmla="*/ 211 h 295"/>
                <a:gd name="T44" fmla="*/ 469 w 889"/>
                <a:gd name="T45" fmla="*/ 50 h 295"/>
                <a:gd name="T46" fmla="*/ 424 w 889"/>
                <a:gd name="T47" fmla="*/ 0 h 295"/>
                <a:gd name="T48" fmla="*/ 424 w 889"/>
                <a:gd name="T49" fmla="*/ 207 h 295"/>
                <a:gd name="T50" fmla="*/ 154 w 889"/>
                <a:gd name="T51" fmla="*/ 220 h 295"/>
                <a:gd name="T52" fmla="*/ 88 w 889"/>
                <a:gd name="T53" fmla="*/ 224 h 295"/>
                <a:gd name="T54" fmla="*/ 60 w 889"/>
                <a:gd name="T55" fmla="*/ 224 h 295"/>
                <a:gd name="T56" fmla="*/ 27 w 889"/>
                <a:gd name="T57" fmla="*/ 220 h 295"/>
                <a:gd name="T58" fmla="*/ 22 w 889"/>
                <a:gd name="T59" fmla="*/ 220 h 295"/>
                <a:gd name="T60" fmla="*/ 5 w 889"/>
                <a:gd name="T61" fmla="*/ 216 h 295"/>
                <a:gd name="T62" fmla="*/ 0 w 889"/>
                <a:gd name="T63" fmla="*/ 203 h 295"/>
                <a:gd name="T64" fmla="*/ 0 w 889"/>
                <a:gd name="T65" fmla="*/ 218 h 295"/>
                <a:gd name="T66" fmla="*/ 5 w 889"/>
                <a:gd name="T67" fmla="*/ 224 h 295"/>
                <a:gd name="T68" fmla="*/ 16 w 889"/>
                <a:gd name="T69" fmla="*/ 228 h 295"/>
                <a:gd name="T70" fmla="*/ 27 w 889"/>
                <a:gd name="T71" fmla="*/ 232 h 295"/>
                <a:gd name="T72" fmla="*/ 44 w 889"/>
                <a:gd name="T73" fmla="*/ 236 h 295"/>
                <a:gd name="T74" fmla="*/ 60 w 889"/>
                <a:gd name="T75" fmla="*/ 236 h 295"/>
                <a:gd name="T76" fmla="*/ 66 w 889"/>
                <a:gd name="T77" fmla="*/ 236 h 295"/>
                <a:gd name="T78" fmla="*/ 187 w 889"/>
                <a:gd name="T79" fmla="*/ 245 h 295"/>
                <a:gd name="T80" fmla="*/ 347 w 889"/>
                <a:gd name="T81" fmla="*/ 253 h 295"/>
                <a:gd name="T82" fmla="*/ 369 w 889"/>
                <a:gd name="T83" fmla="*/ 253 h 295"/>
                <a:gd name="T84" fmla="*/ 413 w 889"/>
                <a:gd name="T85" fmla="*/ 265 h 295"/>
                <a:gd name="T86" fmla="*/ 441 w 889"/>
                <a:gd name="T87" fmla="*/ 286 h 295"/>
                <a:gd name="T88" fmla="*/ 447 w 889"/>
                <a:gd name="T89" fmla="*/ 286 h 2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89" h="295">
                  <a:moveTo>
                    <a:pt x="447" y="294"/>
                  </a:moveTo>
                  <a:lnTo>
                    <a:pt x="480" y="273"/>
                  </a:lnTo>
                  <a:lnTo>
                    <a:pt x="513" y="261"/>
                  </a:lnTo>
                  <a:lnTo>
                    <a:pt x="540" y="261"/>
                  </a:lnTo>
                  <a:lnTo>
                    <a:pt x="579" y="261"/>
                  </a:lnTo>
                  <a:lnTo>
                    <a:pt x="811" y="244"/>
                  </a:lnTo>
                  <a:lnTo>
                    <a:pt x="822" y="244"/>
                  </a:lnTo>
                  <a:lnTo>
                    <a:pt x="844" y="244"/>
                  </a:lnTo>
                  <a:lnTo>
                    <a:pt x="860" y="240"/>
                  </a:lnTo>
                  <a:lnTo>
                    <a:pt x="872" y="236"/>
                  </a:lnTo>
                  <a:lnTo>
                    <a:pt x="883" y="232"/>
                  </a:lnTo>
                  <a:lnTo>
                    <a:pt x="888" y="224"/>
                  </a:lnTo>
                  <a:lnTo>
                    <a:pt x="888" y="211"/>
                  </a:lnTo>
                  <a:lnTo>
                    <a:pt x="888" y="207"/>
                  </a:lnTo>
                  <a:lnTo>
                    <a:pt x="888" y="211"/>
                  </a:lnTo>
                  <a:lnTo>
                    <a:pt x="877" y="220"/>
                  </a:lnTo>
                  <a:lnTo>
                    <a:pt x="866" y="228"/>
                  </a:lnTo>
                  <a:lnTo>
                    <a:pt x="860" y="228"/>
                  </a:lnTo>
                  <a:lnTo>
                    <a:pt x="844" y="232"/>
                  </a:lnTo>
                  <a:lnTo>
                    <a:pt x="789" y="232"/>
                  </a:lnTo>
                  <a:lnTo>
                    <a:pt x="562" y="220"/>
                  </a:lnTo>
                  <a:lnTo>
                    <a:pt x="469" y="215"/>
                  </a:lnTo>
                  <a:lnTo>
                    <a:pt x="469" y="50"/>
                  </a:lnTo>
                  <a:lnTo>
                    <a:pt x="424" y="0"/>
                  </a:lnTo>
                  <a:lnTo>
                    <a:pt x="424" y="211"/>
                  </a:lnTo>
                  <a:lnTo>
                    <a:pt x="154" y="228"/>
                  </a:lnTo>
                  <a:lnTo>
                    <a:pt x="88" y="232"/>
                  </a:lnTo>
                  <a:lnTo>
                    <a:pt x="60" y="232"/>
                  </a:lnTo>
                  <a:lnTo>
                    <a:pt x="27" y="228"/>
                  </a:lnTo>
                  <a:lnTo>
                    <a:pt x="22" y="228"/>
                  </a:lnTo>
                  <a:lnTo>
                    <a:pt x="5" y="22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5" y="232"/>
                  </a:lnTo>
                  <a:lnTo>
                    <a:pt x="16" y="236"/>
                  </a:lnTo>
                  <a:lnTo>
                    <a:pt x="27" y="240"/>
                  </a:lnTo>
                  <a:lnTo>
                    <a:pt x="44" y="244"/>
                  </a:lnTo>
                  <a:lnTo>
                    <a:pt x="60" y="244"/>
                  </a:lnTo>
                  <a:lnTo>
                    <a:pt x="66" y="244"/>
                  </a:lnTo>
                  <a:lnTo>
                    <a:pt x="187" y="253"/>
                  </a:lnTo>
                  <a:lnTo>
                    <a:pt x="347" y="261"/>
                  </a:lnTo>
                  <a:lnTo>
                    <a:pt x="369" y="261"/>
                  </a:lnTo>
                  <a:lnTo>
                    <a:pt x="413" y="273"/>
                  </a:lnTo>
                  <a:lnTo>
                    <a:pt x="441" y="294"/>
                  </a:lnTo>
                  <a:lnTo>
                    <a:pt x="447" y="294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1" name="Freeform 90"/>
            <p:cNvSpPr>
              <a:spLocks/>
            </p:cNvSpPr>
            <p:nvPr/>
          </p:nvSpPr>
          <p:spPr bwMode="auto">
            <a:xfrm>
              <a:off x="1531" y="3223"/>
              <a:ext cx="403" cy="433"/>
            </a:xfrm>
            <a:custGeom>
              <a:avLst/>
              <a:gdLst>
                <a:gd name="T0" fmla="*/ 253 w 403"/>
                <a:gd name="T1" fmla="*/ 133 h 433"/>
                <a:gd name="T2" fmla="*/ 386 w 403"/>
                <a:gd name="T3" fmla="*/ 432 h 433"/>
                <a:gd name="T4" fmla="*/ 402 w 403"/>
                <a:gd name="T5" fmla="*/ 432 h 433"/>
                <a:gd name="T6" fmla="*/ 264 w 403"/>
                <a:gd name="T7" fmla="*/ 133 h 433"/>
                <a:gd name="T8" fmla="*/ 204 w 403"/>
                <a:gd name="T9" fmla="*/ 0 h 433"/>
                <a:gd name="T10" fmla="*/ 198 w 403"/>
                <a:gd name="T11" fmla="*/ 0 h 433"/>
                <a:gd name="T12" fmla="*/ 138 w 403"/>
                <a:gd name="T13" fmla="*/ 133 h 433"/>
                <a:gd name="T14" fmla="*/ 0 w 403"/>
                <a:gd name="T15" fmla="*/ 432 h 433"/>
                <a:gd name="T16" fmla="*/ 16 w 403"/>
                <a:gd name="T17" fmla="*/ 432 h 433"/>
                <a:gd name="T18" fmla="*/ 154 w 403"/>
                <a:gd name="T19" fmla="*/ 133 h 433"/>
                <a:gd name="T20" fmla="*/ 198 w 403"/>
                <a:gd name="T21" fmla="*/ 21 h 433"/>
                <a:gd name="T22" fmla="*/ 253 w 403"/>
                <a:gd name="T23" fmla="*/ 133 h 4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03" h="433">
                  <a:moveTo>
                    <a:pt x="253" y="133"/>
                  </a:moveTo>
                  <a:lnTo>
                    <a:pt x="386" y="432"/>
                  </a:lnTo>
                  <a:lnTo>
                    <a:pt x="402" y="432"/>
                  </a:lnTo>
                  <a:lnTo>
                    <a:pt x="264" y="133"/>
                  </a:lnTo>
                  <a:lnTo>
                    <a:pt x="204" y="0"/>
                  </a:lnTo>
                  <a:lnTo>
                    <a:pt x="198" y="0"/>
                  </a:lnTo>
                  <a:lnTo>
                    <a:pt x="138" y="133"/>
                  </a:lnTo>
                  <a:lnTo>
                    <a:pt x="0" y="432"/>
                  </a:lnTo>
                  <a:lnTo>
                    <a:pt x="16" y="432"/>
                  </a:lnTo>
                  <a:lnTo>
                    <a:pt x="154" y="133"/>
                  </a:lnTo>
                  <a:lnTo>
                    <a:pt x="198" y="21"/>
                  </a:lnTo>
                  <a:lnTo>
                    <a:pt x="253" y="13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2" name="Freeform 91"/>
            <p:cNvSpPr>
              <a:spLocks/>
            </p:cNvSpPr>
            <p:nvPr/>
          </p:nvSpPr>
          <p:spPr bwMode="auto">
            <a:xfrm>
              <a:off x="2280" y="3223"/>
              <a:ext cx="411" cy="433"/>
            </a:xfrm>
            <a:custGeom>
              <a:avLst/>
              <a:gdLst>
                <a:gd name="T0" fmla="*/ 324 w 410"/>
                <a:gd name="T1" fmla="*/ 270 h 433"/>
                <a:gd name="T2" fmla="*/ 396 w 410"/>
                <a:gd name="T3" fmla="*/ 432 h 433"/>
                <a:gd name="T4" fmla="*/ 413 w 410"/>
                <a:gd name="T5" fmla="*/ 432 h 433"/>
                <a:gd name="T6" fmla="*/ 214 w 410"/>
                <a:gd name="T7" fmla="*/ 0 h 433"/>
                <a:gd name="T8" fmla="*/ 199 w 410"/>
                <a:gd name="T9" fmla="*/ 0 h 433"/>
                <a:gd name="T10" fmla="*/ 39 w 410"/>
                <a:gd name="T11" fmla="*/ 345 h 433"/>
                <a:gd name="T12" fmla="*/ 0 w 410"/>
                <a:gd name="T13" fmla="*/ 432 h 433"/>
                <a:gd name="T14" fmla="*/ 17 w 410"/>
                <a:gd name="T15" fmla="*/ 432 h 433"/>
                <a:gd name="T16" fmla="*/ 55 w 410"/>
                <a:gd name="T17" fmla="*/ 345 h 433"/>
                <a:gd name="T18" fmla="*/ 204 w 410"/>
                <a:gd name="T19" fmla="*/ 21 h 433"/>
                <a:gd name="T20" fmla="*/ 324 w 410"/>
                <a:gd name="T21" fmla="*/ 270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0" h="433">
                  <a:moveTo>
                    <a:pt x="320" y="270"/>
                  </a:moveTo>
                  <a:lnTo>
                    <a:pt x="392" y="432"/>
                  </a:lnTo>
                  <a:lnTo>
                    <a:pt x="409" y="432"/>
                  </a:lnTo>
                  <a:lnTo>
                    <a:pt x="210" y="0"/>
                  </a:lnTo>
                  <a:lnTo>
                    <a:pt x="199" y="0"/>
                  </a:lnTo>
                  <a:lnTo>
                    <a:pt x="39" y="345"/>
                  </a:lnTo>
                  <a:lnTo>
                    <a:pt x="0" y="432"/>
                  </a:lnTo>
                  <a:lnTo>
                    <a:pt x="17" y="432"/>
                  </a:lnTo>
                  <a:lnTo>
                    <a:pt x="55" y="345"/>
                  </a:lnTo>
                  <a:lnTo>
                    <a:pt x="204" y="21"/>
                  </a:lnTo>
                  <a:lnTo>
                    <a:pt x="320" y="27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3" name="Freeform 92"/>
            <p:cNvSpPr>
              <a:spLocks/>
            </p:cNvSpPr>
            <p:nvPr/>
          </p:nvSpPr>
          <p:spPr bwMode="auto">
            <a:xfrm>
              <a:off x="1490" y="3657"/>
              <a:ext cx="481" cy="75"/>
            </a:xfrm>
            <a:custGeom>
              <a:avLst/>
              <a:gdLst>
                <a:gd name="T0" fmla="*/ 480 w 481"/>
                <a:gd name="T1" fmla="*/ 0 h 75"/>
                <a:gd name="T2" fmla="*/ 469 w 481"/>
                <a:gd name="T3" fmla="*/ 16 h 75"/>
                <a:gd name="T4" fmla="*/ 452 w 481"/>
                <a:gd name="T5" fmla="*/ 29 h 75"/>
                <a:gd name="T6" fmla="*/ 397 w 481"/>
                <a:gd name="T7" fmla="*/ 49 h 75"/>
                <a:gd name="T8" fmla="*/ 337 w 481"/>
                <a:gd name="T9" fmla="*/ 66 h 75"/>
                <a:gd name="T10" fmla="*/ 270 w 481"/>
                <a:gd name="T11" fmla="*/ 74 h 75"/>
                <a:gd name="T12" fmla="*/ 210 w 481"/>
                <a:gd name="T13" fmla="*/ 74 h 75"/>
                <a:gd name="T14" fmla="*/ 149 w 481"/>
                <a:gd name="T15" fmla="*/ 66 h 75"/>
                <a:gd name="T16" fmla="*/ 88 w 481"/>
                <a:gd name="T17" fmla="*/ 49 h 75"/>
                <a:gd name="T18" fmla="*/ 28 w 481"/>
                <a:gd name="T19" fmla="*/ 29 h 75"/>
                <a:gd name="T20" fmla="*/ 11 w 481"/>
                <a:gd name="T21" fmla="*/ 16 h 75"/>
                <a:gd name="T22" fmla="*/ 0 w 481"/>
                <a:gd name="T23" fmla="*/ 0 h 75"/>
                <a:gd name="T24" fmla="*/ 480 w 481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1" h="75">
                  <a:moveTo>
                    <a:pt x="480" y="0"/>
                  </a:moveTo>
                  <a:lnTo>
                    <a:pt x="469" y="16"/>
                  </a:lnTo>
                  <a:lnTo>
                    <a:pt x="452" y="29"/>
                  </a:lnTo>
                  <a:lnTo>
                    <a:pt x="397" y="49"/>
                  </a:lnTo>
                  <a:lnTo>
                    <a:pt x="337" y="66"/>
                  </a:lnTo>
                  <a:lnTo>
                    <a:pt x="270" y="74"/>
                  </a:lnTo>
                  <a:lnTo>
                    <a:pt x="210" y="74"/>
                  </a:lnTo>
                  <a:lnTo>
                    <a:pt x="149" y="66"/>
                  </a:lnTo>
                  <a:lnTo>
                    <a:pt x="88" y="49"/>
                  </a:lnTo>
                  <a:lnTo>
                    <a:pt x="28" y="29"/>
                  </a:lnTo>
                  <a:lnTo>
                    <a:pt x="11" y="16"/>
                  </a:lnTo>
                  <a:lnTo>
                    <a:pt x="0" y="0"/>
                  </a:lnTo>
                  <a:lnTo>
                    <a:pt x="480" y="0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4" name="Freeform 93"/>
            <p:cNvSpPr>
              <a:spLocks/>
            </p:cNvSpPr>
            <p:nvPr/>
          </p:nvSpPr>
          <p:spPr bwMode="auto">
            <a:xfrm>
              <a:off x="2237" y="3657"/>
              <a:ext cx="486" cy="75"/>
            </a:xfrm>
            <a:custGeom>
              <a:avLst/>
              <a:gdLst>
                <a:gd name="T0" fmla="*/ 471 w 487"/>
                <a:gd name="T1" fmla="*/ 16 h 75"/>
                <a:gd name="T2" fmla="*/ 454 w 487"/>
                <a:gd name="T3" fmla="*/ 29 h 75"/>
                <a:gd name="T4" fmla="*/ 449 w 487"/>
                <a:gd name="T5" fmla="*/ 29 h 75"/>
                <a:gd name="T6" fmla="*/ 393 w 487"/>
                <a:gd name="T7" fmla="*/ 49 h 75"/>
                <a:gd name="T8" fmla="*/ 333 w 487"/>
                <a:gd name="T9" fmla="*/ 66 h 75"/>
                <a:gd name="T10" fmla="*/ 272 w 487"/>
                <a:gd name="T11" fmla="*/ 74 h 75"/>
                <a:gd name="T12" fmla="*/ 210 w 487"/>
                <a:gd name="T13" fmla="*/ 74 h 75"/>
                <a:gd name="T14" fmla="*/ 149 w 487"/>
                <a:gd name="T15" fmla="*/ 66 h 75"/>
                <a:gd name="T16" fmla="*/ 88 w 487"/>
                <a:gd name="T17" fmla="*/ 49 h 75"/>
                <a:gd name="T18" fmla="*/ 33 w 487"/>
                <a:gd name="T19" fmla="*/ 29 h 75"/>
                <a:gd name="T20" fmla="*/ 33 w 487"/>
                <a:gd name="T21" fmla="*/ 29 h 75"/>
                <a:gd name="T22" fmla="*/ 11 w 487"/>
                <a:gd name="T23" fmla="*/ 16 h 75"/>
                <a:gd name="T24" fmla="*/ 0 w 487"/>
                <a:gd name="T25" fmla="*/ 0 h 75"/>
                <a:gd name="T26" fmla="*/ 482 w 487"/>
                <a:gd name="T27" fmla="*/ 0 h 75"/>
                <a:gd name="T28" fmla="*/ 471 w 487"/>
                <a:gd name="T29" fmla="*/ 16 h 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7" h="75">
                  <a:moveTo>
                    <a:pt x="475" y="16"/>
                  </a:moveTo>
                  <a:lnTo>
                    <a:pt x="458" y="29"/>
                  </a:lnTo>
                  <a:lnTo>
                    <a:pt x="453" y="29"/>
                  </a:lnTo>
                  <a:lnTo>
                    <a:pt x="397" y="49"/>
                  </a:lnTo>
                  <a:lnTo>
                    <a:pt x="337" y="66"/>
                  </a:lnTo>
                  <a:lnTo>
                    <a:pt x="276" y="74"/>
                  </a:lnTo>
                  <a:lnTo>
                    <a:pt x="210" y="74"/>
                  </a:lnTo>
                  <a:lnTo>
                    <a:pt x="149" y="66"/>
                  </a:lnTo>
                  <a:lnTo>
                    <a:pt x="88" y="49"/>
                  </a:lnTo>
                  <a:lnTo>
                    <a:pt x="33" y="29"/>
                  </a:lnTo>
                  <a:lnTo>
                    <a:pt x="11" y="16"/>
                  </a:lnTo>
                  <a:lnTo>
                    <a:pt x="0" y="0"/>
                  </a:lnTo>
                  <a:lnTo>
                    <a:pt x="486" y="0"/>
                  </a:lnTo>
                  <a:lnTo>
                    <a:pt x="475" y="16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5" name="Freeform 94"/>
            <p:cNvSpPr>
              <a:spLocks/>
            </p:cNvSpPr>
            <p:nvPr/>
          </p:nvSpPr>
          <p:spPr bwMode="auto">
            <a:xfrm>
              <a:off x="2132" y="3373"/>
              <a:ext cx="220" cy="41"/>
            </a:xfrm>
            <a:custGeom>
              <a:avLst/>
              <a:gdLst>
                <a:gd name="T0" fmla="*/ 0 w 222"/>
                <a:gd name="T1" fmla="*/ 16 h 42"/>
                <a:gd name="T2" fmla="*/ 164 w 222"/>
                <a:gd name="T3" fmla="*/ 0 h 42"/>
                <a:gd name="T4" fmla="*/ 213 w 222"/>
                <a:gd name="T5" fmla="*/ 37 h 42"/>
                <a:gd name="T6" fmla="*/ 50 w 222"/>
                <a:gd name="T7" fmla="*/ 20 h 42"/>
                <a:gd name="T8" fmla="*/ 0 w 222"/>
                <a:gd name="T9" fmla="*/ 16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42">
                  <a:moveTo>
                    <a:pt x="0" y="16"/>
                  </a:moveTo>
                  <a:lnTo>
                    <a:pt x="171" y="0"/>
                  </a:lnTo>
                  <a:lnTo>
                    <a:pt x="221" y="41"/>
                  </a:lnTo>
                  <a:lnTo>
                    <a:pt x="50" y="20"/>
                  </a:lnTo>
                  <a:lnTo>
                    <a:pt x="0" y="16"/>
                  </a:lnTo>
                </a:path>
              </a:pathLst>
            </a:custGeom>
            <a:solidFill>
              <a:srgbClr val="A857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19633F63-170F-4818-834D-46876B5E0E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11654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5"/>
          <p:cNvGrpSpPr>
            <a:grpSpLocks/>
          </p:cNvGrpSpPr>
          <p:nvPr userDrawn="1"/>
        </p:nvGrpSpPr>
        <p:grpSpPr bwMode="auto">
          <a:xfrm>
            <a:off x="7572375" y="428625"/>
            <a:ext cx="1214438" cy="714375"/>
            <a:chOff x="768" y="2640"/>
            <a:chExt cx="2054" cy="1535"/>
          </a:xfrm>
        </p:grpSpPr>
        <p:sp>
          <p:nvSpPr>
            <p:cNvPr id="8" name="Freeform 55"/>
            <p:cNvSpPr>
              <a:spLocks/>
            </p:cNvSpPr>
            <p:nvPr/>
          </p:nvSpPr>
          <p:spPr bwMode="auto">
            <a:xfrm>
              <a:off x="1259" y="2640"/>
              <a:ext cx="1563" cy="1017"/>
            </a:xfrm>
            <a:custGeom>
              <a:avLst/>
              <a:gdLst>
                <a:gd name="T0" fmla="*/ 77 w 1563"/>
                <a:gd name="T1" fmla="*/ 174 h 1017"/>
                <a:gd name="T2" fmla="*/ 210 w 1563"/>
                <a:gd name="T3" fmla="*/ 178 h 1017"/>
                <a:gd name="T4" fmla="*/ 337 w 1563"/>
                <a:gd name="T5" fmla="*/ 207 h 1017"/>
                <a:gd name="T6" fmla="*/ 392 w 1563"/>
                <a:gd name="T7" fmla="*/ 257 h 1017"/>
                <a:gd name="T8" fmla="*/ 425 w 1563"/>
                <a:gd name="T9" fmla="*/ 315 h 1017"/>
                <a:gd name="T10" fmla="*/ 458 w 1563"/>
                <a:gd name="T11" fmla="*/ 348 h 1017"/>
                <a:gd name="T12" fmla="*/ 502 w 1563"/>
                <a:gd name="T13" fmla="*/ 431 h 1017"/>
                <a:gd name="T14" fmla="*/ 497 w 1563"/>
                <a:gd name="T15" fmla="*/ 460 h 1017"/>
                <a:gd name="T16" fmla="*/ 442 w 1563"/>
                <a:gd name="T17" fmla="*/ 489 h 1017"/>
                <a:gd name="T18" fmla="*/ 414 w 1563"/>
                <a:gd name="T19" fmla="*/ 510 h 1017"/>
                <a:gd name="T20" fmla="*/ 469 w 1563"/>
                <a:gd name="T21" fmla="*/ 522 h 1017"/>
                <a:gd name="T22" fmla="*/ 535 w 1563"/>
                <a:gd name="T23" fmla="*/ 547 h 1017"/>
                <a:gd name="T24" fmla="*/ 833 w 1563"/>
                <a:gd name="T25" fmla="*/ 551 h 1017"/>
                <a:gd name="T26" fmla="*/ 833 w 1563"/>
                <a:gd name="T27" fmla="*/ 340 h 1017"/>
                <a:gd name="T28" fmla="*/ 800 w 1563"/>
                <a:gd name="T29" fmla="*/ 327 h 1017"/>
                <a:gd name="T30" fmla="*/ 762 w 1563"/>
                <a:gd name="T31" fmla="*/ 298 h 1017"/>
                <a:gd name="T32" fmla="*/ 778 w 1563"/>
                <a:gd name="T33" fmla="*/ 278 h 1017"/>
                <a:gd name="T34" fmla="*/ 756 w 1563"/>
                <a:gd name="T35" fmla="*/ 253 h 1017"/>
                <a:gd name="T36" fmla="*/ 767 w 1563"/>
                <a:gd name="T37" fmla="*/ 232 h 1017"/>
                <a:gd name="T38" fmla="*/ 778 w 1563"/>
                <a:gd name="T39" fmla="*/ 207 h 1017"/>
                <a:gd name="T40" fmla="*/ 795 w 1563"/>
                <a:gd name="T41" fmla="*/ 191 h 1017"/>
                <a:gd name="T42" fmla="*/ 789 w 1563"/>
                <a:gd name="T43" fmla="*/ 174 h 1017"/>
                <a:gd name="T44" fmla="*/ 784 w 1563"/>
                <a:gd name="T45" fmla="*/ 158 h 1017"/>
                <a:gd name="T46" fmla="*/ 822 w 1563"/>
                <a:gd name="T47" fmla="*/ 137 h 1017"/>
                <a:gd name="T48" fmla="*/ 878 w 1563"/>
                <a:gd name="T49" fmla="*/ 133 h 1017"/>
                <a:gd name="T50" fmla="*/ 966 w 1563"/>
                <a:gd name="T51" fmla="*/ 182 h 1017"/>
                <a:gd name="T52" fmla="*/ 977 w 1563"/>
                <a:gd name="T53" fmla="*/ 199 h 1017"/>
                <a:gd name="T54" fmla="*/ 982 w 1563"/>
                <a:gd name="T55" fmla="*/ 232 h 1017"/>
                <a:gd name="T56" fmla="*/ 1021 w 1563"/>
                <a:gd name="T57" fmla="*/ 390 h 1017"/>
                <a:gd name="T58" fmla="*/ 1192 w 1563"/>
                <a:gd name="T59" fmla="*/ 568 h 1017"/>
                <a:gd name="T60" fmla="*/ 1253 w 1563"/>
                <a:gd name="T61" fmla="*/ 572 h 1017"/>
                <a:gd name="T62" fmla="*/ 1275 w 1563"/>
                <a:gd name="T63" fmla="*/ 568 h 1017"/>
                <a:gd name="T64" fmla="*/ 1297 w 1563"/>
                <a:gd name="T65" fmla="*/ 551 h 1017"/>
                <a:gd name="T66" fmla="*/ 1297 w 1563"/>
                <a:gd name="T67" fmla="*/ 551 h 1017"/>
                <a:gd name="T68" fmla="*/ 1292 w 1563"/>
                <a:gd name="T69" fmla="*/ 572 h 1017"/>
                <a:gd name="T70" fmla="*/ 1269 w 1563"/>
                <a:gd name="T71" fmla="*/ 580 h 1017"/>
                <a:gd name="T72" fmla="*/ 1231 w 1563"/>
                <a:gd name="T73" fmla="*/ 584 h 1017"/>
                <a:gd name="T74" fmla="*/ 1518 w 1563"/>
                <a:gd name="T75" fmla="*/ 999 h 1017"/>
                <a:gd name="T76" fmla="*/ 1551 w 1563"/>
                <a:gd name="T77" fmla="*/ 895 h 1017"/>
                <a:gd name="T78" fmla="*/ 1562 w 1563"/>
                <a:gd name="T79" fmla="*/ 792 h 1017"/>
                <a:gd name="T80" fmla="*/ 1556 w 1563"/>
                <a:gd name="T81" fmla="*/ 684 h 1017"/>
                <a:gd name="T82" fmla="*/ 1534 w 1563"/>
                <a:gd name="T83" fmla="*/ 580 h 1017"/>
                <a:gd name="T84" fmla="*/ 1490 w 1563"/>
                <a:gd name="T85" fmla="*/ 477 h 1017"/>
                <a:gd name="T86" fmla="*/ 1424 w 1563"/>
                <a:gd name="T87" fmla="*/ 386 h 1017"/>
                <a:gd name="T88" fmla="*/ 1347 w 1563"/>
                <a:gd name="T89" fmla="*/ 298 h 1017"/>
                <a:gd name="T90" fmla="*/ 1253 w 1563"/>
                <a:gd name="T91" fmla="*/ 216 h 1017"/>
                <a:gd name="T92" fmla="*/ 1143 w 1563"/>
                <a:gd name="T93" fmla="*/ 149 h 1017"/>
                <a:gd name="T94" fmla="*/ 1021 w 1563"/>
                <a:gd name="T95" fmla="*/ 91 h 1017"/>
                <a:gd name="T96" fmla="*/ 889 w 1563"/>
                <a:gd name="T97" fmla="*/ 50 h 1017"/>
                <a:gd name="T98" fmla="*/ 756 w 1563"/>
                <a:gd name="T99" fmla="*/ 21 h 1017"/>
                <a:gd name="T100" fmla="*/ 613 w 1563"/>
                <a:gd name="T101" fmla="*/ 4 h 1017"/>
                <a:gd name="T102" fmla="*/ 469 w 1563"/>
                <a:gd name="T103" fmla="*/ 4 h 1017"/>
                <a:gd name="T104" fmla="*/ 331 w 1563"/>
                <a:gd name="T105" fmla="*/ 17 h 1017"/>
                <a:gd name="T106" fmla="*/ 193 w 1563"/>
                <a:gd name="T107" fmla="*/ 46 h 1017"/>
                <a:gd name="T108" fmla="*/ 61 w 1563"/>
                <a:gd name="T109" fmla="*/ 91 h 1017"/>
                <a:gd name="T110" fmla="*/ 11 w 1563"/>
                <a:gd name="T111" fmla="*/ 187 h 1017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</a:gdLst>
              <a:ahLst/>
              <a:cxnLst>
                <a:cxn ang="T112">
                  <a:pos x="T0" y="T1"/>
                </a:cxn>
                <a:cxn ang="T113">
                  <a:pos x="T2" y="T3"/>
                </a:cxn>
                <a:cxn ang="T114">
                  <a:pos x="T4" y="T5"/>
                </a:cxn>
                <a:cxn ang="T115">
                  <a:pos x="T6" y="T7"/>
                </a:cxn>
                <a:cxn ang="T116">
                  <a:pos x="T8" y="T9"/>
                </a:cxn>
                <a:cxn ang="T117">
                  <a:pos x="T10" y="T11"/>
                </a:cxn>
                <a:cxn ang="T118">
                  <a:pos x="T12" y="T13"/>
                </a:cxn>
                <a:cxn ang="T119">
                  <a:pos x="T14" y="T15"/>
                </a:cxn>
                <a:cxn ang="T120">
                  <a:pos x="T16" y="T17"/>
                </a:cxn>
                <a:cxn ang="T121">
                  <a:pos x="T18" y="T19"/>
                </a:cxn>
                <a:cxn ang="T122">
                  <a:pos x="T20" y="T21"/>
                </a:cxn>
                <a:cxn ang="T123">
                  <a:pos x="T22" y="T23"/>
                </a:cxn>
                <a:cxn ang="T124">
                  <a:pos x="T24" y="T25"/>
                </a:cxn>
                <a:cxn ang="T125">
                  <a:pos x="T26" y="T27"/>
                </a:cxn>
                <a:cxn ang="T126">
                  <a:pos x="T28" y="T29"/>
                </a:cxn>
                <a:cxn ang="T127">
                  <a:pos x="T30" y="T31"/>
                </a:cxn>
                <a:cxn ang="T128">
                  <a:pos x="T32" y="T33"/>
                </a:cxn>
                <a:cxn ang="T129">
                  <a:pos x="T34" y="T35"/>
                </a:cxn>
                <a:cxn ang="T130">
                  <a:pos x="T36" y="T37"/>
                </a:cxn>
                <a:cxn ang="T131">
                  <a:pos x="T38" y="T39"/>
                </a:cxn>
                <a:cxn ang="T132">
                  <a:pos x="T40" y="T41"/>
                </a:cxn>
                <a:cxn ang="T133">
                  <a:pos x="T42" y="T43"/>
                </a:cxn>
                <a:cxn ang="T134">
                  <a:pos x="T44" y="T45"/>
                </a:cxn>
                <a:cxn ang="T135">
                  <a:pos x="T46" y="T47"/>
                </a:cxn>
                <a:cxn ang="T136">
                  <a:pos x="T48" y="T49"/>
                </a:cxn>
                <a:cxn ang="T137">
                  <a:pos x="T50" y="T51"/>
                </a:cxn>
                <a:cxn ang="T138">
                  <a:pos x="T52" y="T53"/>
                </a:cxn>
                <a:cxn ang="T139">
                  <a:pos x="T54" y="T55"/>
                </a:cxn>
                <a:cxn ang="T140">
                  <a:pos x="T56" y="T57"/>
                </a:cxn>
                <a:cxn ang="T141">
                  <a:pos x="T58" y="T59"/>
                </a:cxn>
                <a:cxn ang="T142">
                  <a:pos x="T60" y="T61"/>
                </a:cxn>
                <a:cxn ang="T143">
                  <a:pos x="T62" y="T63"/>
                </a:cxn>
                <a:cxn ang="T144">
                  <a:pos x="T64" y="T65"/>
                </a:cxn>
                <a:cxn ang="T145">
                  <a:pos x="T66" y="T67"/>
                </a:cxn>
                <a:cxn ang="T146">
                  <a:pos x="T68" y="T69"/>
                </a:cxn>
                <a:cxn ang="T147">
                  <a:pos x="T70" y="T71"/>
                </a:cxn>
                <a:cxn ang="T148">
                  <a:pos x="T72" y="T73"/>
                </a:cxn>
                <a:cxn ang="T149">
                  <a:pos x="T74" y="T75"/>
                </a:cxn>
                <a:cxn ang="T150">
                  <a:pos x="T76" y="T77"/>
                </a:cxn>
                <a:cxn ang="T151">
                  <a:pos x="T78" y="T79"/>
                </a:cxn>
                <a:cxn ang="T152">
                  <a:pos x="T80" y="T81"/>
                </a:cxn>
                <a:cxn ang="T153">
                  <a:pos x="T82" y="T83"/>
                </a:cxn>
                <a:cxn ang="T154">
                  <a:pos x="T84" y="T85"/>
                </a:cxn>
                <a:cxn ang="T155">
                  <a:pos x="T86" y="T87"/>
                </a:cxn>
                <a:cxn ang="T156">
                  <a:pos x="T88" y="T89"/>
                </a:cxn>
                <a:cxn ang="T157">
                  <a:pos x="T90" y="T91"/>
                </a:cxn>
                <a:cxn ang="T158">
                  <a:pos x="T92" y="T93"/>
                </a:cxn>
                <a:cxn ang="T159">
                  <a:pos x="T94" y="T95"/>
                </a:cxn>
                <a:cxn ang="T160">
                  <a:pos x="T96" y="T97"/>
                </a:cxn>
                <a:cxn ang="T161">
                  <a:pos x="T98" y="T99"/>
                </a:cxn>
                <a:cxn ang="T162">
                  <a:pos x="T100" y="T101"/>
                </a:cxn>
                <a:cxn ang="T163">
                  <a:pos x="T102" y="T103"/>
                </a:cxn>
                <a:cxn ang="T164">
                  <a:pos x="T104" y="T105"/>
                </a:cxn>
                <a:cxn ang="T165">
                  <a:pos x="T106" y="T107"/>
                </a:cxn>
                <a:cxn ang="T166">
                  <a:pos x="T108" y="T109"/>
                </a:cxn>
                <a:cxn ang="T167">
                  <a:pos x="T110" y="T111"/>
                </a:cxn>
              </a:cxnLst>
              <a:rect l="0" t="0" r="r" b="b"/>
              <a:pathLst>
                <a:path w="1563" h="1017">
                  <a:moveTo>
                    <a:pt x="11" y="187"/>
                  </a:moveTo>
                  <a:lnTo>
                    <a:pt x="77" y="174"/>
                  </a:lnTo>
                  <a:lnTo>
                    <a:pt x="149" y="174"/>
                  </a:lnTo>
                  <a:lnTo>
                    <a:pt x="210" y="178"/>
                  </a:lnTo>
                  <a:lnTo>
                    <a:pt x="276" y="191"/>
                  </a:lnTo>
                  <a:lnTo>
                    <a:pt x="337" y="207"/>
                  </a:lnTo>
                  <a:lnTo>
                    <a:pt x="370" y="228"/>
                  </a:lnTo>
                  <a:lnTo>
                    <a:pt x="392" y="257"/>
                  </a:lnTo>
                  <a:lnTo>
                    <a:pt x="409" y="286"/>
                  </a:lnTo>
                  <a:lnTo>
                    <a:pt x="425" y="315"/>
                  </a:lnTo>
                  <a:lnTo>
                    <a:pt x="447" y="336"/>
                  </a:lnTo>
                  <a:lnTo>
                    <a:pt x="458" y="348"/>
                  </a:lnTo>
                  <a:lnTo>
                    <a:pt x="486" y="390"/>
                  </a:lnTo>
                  <a:lnTo>
                    <a:pt x="502" y="431"/>
                  </a:lnTo>
                  <a:lnTo>
                    <a:pt x="502" y="435"/>
                  </a:lnTo>
                  <a:lnTo>
                    <a:pt x="497" y="460"/>
                  </a:lnTo>
                  <a:lnTo>
                    <a:pt x="475" y="481"/>
                  </a:lnTo>
                  <a:lnTo>
                    <a:pt x="442" y="489"/>
                  </a:lnTo>
                  <a:lnTo>
                    <a:pt x="442" y="510"/>
                  </a:lnTo>
                  <a:lnTo>
                    <a:pt x="414" y="510"/>
                  </a:lnTo>
                  <a:lnTo>
                    <a:pt x="436" y="514"/>
                  </a:lnTo>
                  <a:lnTo>
                    <a:pt x="469" y="522"/>
                  </a:lnTo>
                  <a:lnTo>
                    <a:pt x="508" y="535"/>
                  </a:lnTo>
                  <a:lnTo>
                    <a:pt x="535" y="547"/>
                  </a:lnTo>
                  <a:lnTo>
                    <a:pt x="563" y="568"/>
                  </a:lnTo>
                  <a:lnTo>
                    <a:pt x="833" y="551"/>
                  </a:lnTo>
                  <a:lnTo>
                    <a:pt x="833" y="340"/>
                  </a:lnTo>
                  <a:lnTo>
                    <a:pt x="822" y="332"/>
                  </a:lnTo>
                  <a:lnTo>
                    <a:pt x="800" y="327"/>
                  </a:lnTo>
                  <a:lnTo>
                    <a:pt x="767" y="311"/>
                  </a:lnTo>
                  <a:lnTo>
                    <a:pt x="762" y="298"/>
                  </a:lnTo>
                  <a:lnTo>
                    <a:pt x="767" y="286"/>
                  </a:lnTo>
                  <a:lnTo>
                    <a:pt x="778" y="278"/>
                  </a:lnTo>
                  <a:lnTo>
                    <a:pt x="762" y="257"/>
                  </a:lnTo>
                  <a:lnTo>
                    <a:pt x="756" y="253"/>
                  </a:lnTo>
                  <a:lnTo>
                    <a:pt x="756" y="240"/>
                  </a:lnTo>
                  <a:lnTo>
                    <a:pt x="767" y="232"/>
                  </a:lnTo>
                  <a:lnTo>
                    <a:pt x="778" y="228"/>
                  </a:lnTo>
                  <a:lnTo>
                    <a:pt x="778" y="207"/>
                  </a:lnTo>
                  <a:lnTo>
                    <a:pt x="784" y="195"/>
                  </a:lnTo>
                  <a:lnTo>
                    <a:pt x="795" y="191"/>
                  </a:lnTo>
                  <a:lnTo>
                    <a:pt x="795" y="187"/>
                  </a:lnTo>
                  <a:lnTo>
                    <a:pt x="789" y="174"/>
                  </a:lnTo>
                  <a:lnTo>
                    <a:pt x="784" y="166"/>
                  </a:lnTo>
                  <a:lnTo>
                    <a:pt x="784" y="158"/>
                  </a:lnTo>
                  <a:lnTo>
                    <a:pt x="800" y="145"/>
                  </a:lnTo>
                  <a:lnTo>
                    <a:pt x="822" y="137"/>
                  </a:lnTo>
                  <a:lnTo>
                    <a:pt x="839" y="133"/>
                  </a:lnTo>
                  <a:lnTo>
                    <a:pt x="878" y="133"/>
                  </a:lnTo>
                  <a:lnTo>
                    <a:pt x="960" y="170"/>
                  </a:lnTo>
                  <a:lnTo>
                    <a:pt x="966" y="182"/>
                  </a:lnTo>
                  <a:lnTo>
                    <a:pt x="971" y="195"/>
                  </a:lnTo>
                  <a:lnTo>
                    <a:pt x="977" y="199"/>
                  </a:lnTo>
                  <a:lnTo>
                    <a:pt x="982" y="211"/>
                  </a:lnTo>
                  <a:lnTo>
                    <a:pt x="982" y="232"/>
                  </a:lnTo>
                  <a:lnTo>
                    <a:pt x="1016" y="381"/>
                  </a:lnTo>
                  <a:lnTo>
                    <a:pt x="1021" y="390"/>
                  </a:lnTo>
                  <a:lnTo>
                    <a:pt x="1192" y="568"/>
                  </a:lnTo>
                  <a:lnTo>
                    <a:pt x="1198" y="572"/>
                  </a:lnTo>
                  <a:lnTo>
                    <a:pt x="1253" y="572"/>
                  </a:lnTo>
                  <a:lnTo>
                    <a:pt x="1269" y="568"/>
                  </a:lnTo>
                  <a:lnTo>
                    <a:pt x="1275" y="568"/>
                  </a:lnTo>
                  <a:lnTo>
                    <a:pt x="1286" y="560"/>
                  </a:lnTo>
                  <a:lnTo>
                    <a:pt x="1297" y="551"/>
                  </a:lnTo>
                  <a:lnTo>
                    <a:pt x="1297" y="547"/>
                  </a:lnTo>
                  <a:lnTo>
                    <a:pt x="1297" y="551"/>
                  </a:lnTo>
                  <a:lnTo>
                    <a:pt x="1297" y="564"/>
                  </a:lnTo>
                  <a:lnTo>
                    <a:pt x="1292" y="572"/>
                  </a:lnTo>
                  <a:lnTo>
                    <a:pt x="1281" y="576"/>
                  </a:lnTo>
                  <a:lnTo>
                    <a:pt x="1269" y="580"/>
                  </a:lnTo>
                  <a:lnTo>
                    <a:pt x="1253" y="584"/>
                  </a:lnTo>
                  <a:lnTo>
                    <a:pt x="1231" y="584"/>
                  </a:lnTo>
                  <a:lnTo>
                    <a:pt x="1430" y="1016"/>
                  </a:lnTo>
                  <a:lnTo>
                    <a:pt x="1518" y="999"/>
                  </a:lnTo>
                  <a:lnTo>
                    <a:pt x="1534" y="949"/>
                  </a:lnTo>
                  <a:lnTo>
                    <a:pt x="1551" y="895"/>
                  </a:lnTo>
                  <a:lnTo>
                    <a:pt x="1562" y="846"/>
                  </a:lnTo>
                  <a:lnTo>
                    <a:pt x="1562" y="792"/>
                  </a:lnTo>
                  <a:lnTo>
                    <a:pt x="1562" y="738"/>
                  </a:lnTo>
                  <a:lnTo>
                    <a:pt x="1556" y="684"/>
                  </a:lnTo>
                  <a:lnTo>
                    <a:pt x="1545" y="634"/>
                  </a:lnTo>
                  <a:lnTo>
                    <a:pt x="1534" y="580"/>
                  </a:lnTo>
                  <a:lnTo>
                    <a:pt x="1512" y="526"/>
                  </a:lnTo>
                  <a:lnTo>
                    <a:pt x="1490" y="477"/>
                  </a:lnTo>
                  <a:lnTo>
                    <a:pt x="1457" y="431"/>
                  </a:lnTo>
                  <a:lnTo>
                    <a:pt x="1424" y="386"/>
                  </a:lnTo>
                  <a:lnTo>
                    <a:pt x="1385" y="340"/>
                  </a:lnTo>
                  <a:lnTo>
                    <a:pt x="1347" y="298"/>
                  </a:lnTo>
                  <a:lnTo>
                    <a:pt x="1297" y="257"/>
                  </a:lnTo>
                  <a:lnTo>
                    <a:pt x="1253" y="216"/>
                  </a:lnTo>
                  <a:lnTo>
                    <a:pt x="1198" y="182"/>
                  </a:lnTo>
                  <a:lnTo>
                    <a:pt x="1143" y="149"/>
                  </a:lnTo>
                  <a:lnTo>
                    <a:pt x="1082" y="120"/>
                  </a:lnTo>
                  <a:lnTo>
                    <a:pt x="1021" y="91"/>
                  </a:lnTo>
                  <a:lnTo>
                    <a:pt x="955" y="70"/>
                  </a:lnTo>
                  <a:lnTo>
                    <a:pt x="889" y="50"/>
                  </a:lnTo>
                  <a:lnTo>
                    <a:pt x="822" y="33"/>
                  </a:lnTo>
                  <a:lnTo>
                    <a:pt x="756" y="21"/>
                  </a:lnTo>
                  <a:lnTo>
                    <a:pt x="684" y="8"/>
                  </a:lnTo>
                  <a:lnTo>
                    <a:pt x="613" y="4"/>
                  </a:lnTo>
                  <a:lnTo>
                    <a:pt x="541" y="0"/>
                  </a:lnTo>
                  <a:lnTo>
                    <a:pt x="469" y="4"/>
                  </a:lnTo>
                  <a:lnTo>
                    <a:pt x="403" y="8"/>
                  </a:lnTo>
                  <a:lnTo>
                    <a:pt x="331" y="17"/>
                  </a:lnTo>
                  <a:lnTo>
                    <a:pt x="260" y="29"/>
                  </a:lnTo>
                  <a:lnTo>
                    <a:pt x="193" y="46"/>
                  </a:lnTo>
                  <a:lnTo>
                    <a:pt x="127" y="66"/>
                  </a:lnTo>
                  <a:lnTo>
                    <a:pt x="61" y="91"/>
                  </a:lnTo>
                  <a:lnTo>
                    <a:pt x="0" y="116"/>
                  </a:lnTo>
                  <a:lnTo>
                    <a:pt x="11" y="187"/>
                  </a:lnTo>
                </a:path>
              </a:pathLst>
            </a:custGeom>
            <a:solidFill>
              <a:srgbClr val="80C2FF"/>
            </a:solidFill>
            <a:ln w="12700" cap="rnd" cmpd="sng">
              <a:solidFill>
                <a:srgbClr val="80C2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9" name="Freeform 56"/>
            <p:cNvSpPr>
              <a:spLocks/>
            </p:cNvSpPr>
            <p:nvPr/>
          </p:nvSpPr>
          <p:spPr bwMode="auto">
            <a:xfrm>
              <a:off x="2043" y="3568"/>
              <a:ext cx="736" cy="587"/>
            </a:xfrm>
            <a:custGeom>
              <a:avLst/>
              <a:gdLst>
                <a:gd name="T0" fmla="*/ 650 w 735"/>
                <a:gd name="T1" fmla="*/ 87 h 585"/>
                <a:gd name="T2" fmla="*/ 683 w 735"/>
                <a:gd name="T3" fmla="*/ 87 h 585"/>
                <a:gd name="T4" fmla="*/ 672 w 735"/>
                <a:gd name="T5" fmla="*/ 103 h 585"/>
                <a:gd name="T6" fmla="*/ 655 w 735"/>
                <a:gd name="T7" fmla="*/ 116 h 585"/>
                <a:gd name="T8" fmla="*/ 650 w 735"/>
                <a:gd name="T9" fmla="*/ 116 h 585"/>
                <a:gd name="T10" fmla="*/ 594 w 735"/>
                <a:gd name="T11" fmla="*/ 136 h 585"/>
                <a:gd name="T12" fmla="*/ 534 w 735"/>
                <a:gd name="T13" fmla="*/ 157 h 585"/>
                <a:gd name="T14" fmla="*/ 473 w 735"/>
                <a:gd name="T15" fmla="*/ 165 h 585"/>
                <a:gd name="T16" fmla="*/ 407 w 735"/>
                <a:gd name="T17" fmla="*/ 165 h 585"/>
                <a:gd name="T18" fmla="*/ 342 w 735"/>
                <a:gd name="T19" fmla="*/ 157 h 585"/>
                <a:gd name="T20" fmla="*/ 281 w 735"/>
                <a:gd name="T21" fmla="*/ 136 h 585"/>
                <a:gd name="T22" fmla="*/ 226 w 735"/>
                <a:gd name="T23" fmla="*/ 116 h 585"/>
                <a:gd name="T24" fmla="*/ 226 w 735"/>
                <a:gd name="T25" fmla="*/ 116 h 585"/>
                <a:gd name="T26" fmla="*/ 204 w 735"/>
                <a:gd name="T27" fmla="*/ 103 h 585"/>
                <a:gd name="T28" fmla="*/ 193 w 735"/>
                <a:gd name="T29" fmla="*/ 87 h 585"/>
                <a:gd name="T30" fmla="*/ 237 w 735"/>
                <a:gd name="T31" fmla="*/ 87 h 585"/>
                <a:gd name="T32" fmla="*/ 276 w 735"/>
                <a:gd name="T33" fmla="*/ 0 h 585"/>
                <a:gd name="T34" fmla="*/ 83 w 735"/>
                <a:gd name="T35" fmla="*/ 41 h 585"/>
                <a:gd name="T36" fmla="*/ 88 w 735"/>
                <a:gd name="T37" fmla="*/ 45 h 585"/>
                <a:gd name="T38" fmla="*/ 132 w 735"/>
                <a:gd name="T39" fmla="*/ 136 h 585"/>
                <a:gd name="T40" fmla="*/ 127 w 735"/>
                <a:gd name="T41" fmla="*/ 236 h 585"/>
                <a:gd name="T42" fmla="*/ 127 w 735"/>
                <a:gd name="T43" fmla="*/ 294 h 585"/>
                <a:gd name="T44" fmla="*/ 121 w 735"/>
                <a:gd name="T45" fmla="*/ 302 h 585"/>
                <a:gd name="T46" fmla="*/ 105 w 735"/>
                <a:gd name="T47" fmla="*/ 310 h 585"/>
                <a:gd name="T48" fmla="*/ 88 w 735"/>
                <a:gd name="T49" fmla="*/ 314 h 585"/>
                <a:gd name="T50" fmla="*/ 61 w 735"/>
                <a:gd name="T51" fmla="*/ 339 h 585"/>
                <a:gd name="T52" fmla="*/ 72 w 735"/>
                <a:gd name="T53" fmla="*/ 410 h 585"/>
                <a:gd name="T54" fmla="*/ 66 w 735"/>
                <a:gd name="T55" fmla="*/ 426 h 585"/>
                <a:gd name="T56" fmla="*/ 49 w 735"/>
                <a:gd name="T57" fmla="*/ 455 h 585"/>
                <a:gd name="T58" fmla="*/ 44 w 735"/>
                <a:gd name="T59" fmla="*/ 497 h 585"/>
                <a:gd name="T60" fmla="*/ 11 w 735"/>
                <a:gd name="T61" fmla="*/ 538 h 585"/>
                <a:gd name="T62" fmla="*/ 16 w 735"/>
                <a:gd name="T63" fmla="*/ 555 h 585"/>
                <a:gd name="T64" fmla="*/ 16 w 735"/>
                <a:gd name="T65" fmla="*/ 588 h 585"/>
                <a:gd name="T66" fmla="*/ 0 w 735"/>
                <a:gd name="T67" fmla="*/ 592 h 585"/>
                <a:gd name="T68" fmla="*/ 55 w 735"/>
                <a:gd name="T69" fmla="*/ 584 h 585"/>
                <a:gd name="T70" fmla="*/ 121 w 735"/>
                <a:gd name="T71" fmla="*/ 567 h 585"/>
                <a:gd name="T72" fmla="*/ 187 w 735"/>
                <a:gd name="T73" fmla="*/ 546 h 585"/>
                <a:gd name="T74" fmla="*/ 248 w 735"/>
                <a:gd name="T75" fmla="*/ 522 h 585"/>
                <a:gd name="T76" fmla="*/ 309 w 735"/>
                <a:gd name="T77" fmla="*/ 493 h 585"/>
                <a:gd name="T78" fmla="*/ 374 w 735"/>
                <a:gd name="T79" fmla="*/ 463 h 585"/>
                <a:gd name="T80" fmla="*/ 429 w 735"/>
                <a:gd name="T81" fmla="*/ 426 h 585"/>
                <a:gd name="T82" fmla="*/ 484 w 735"/>
                <a:gd name="T83" fmla="*/ 389 h 585"/>
                <a:gd name="T84" fmla="*/ 528 w 735"/>
                <a:gd name="T85" fmla="*/ 352 h 585"/>
                <a:gd name="T86" fmla="*/ 572 w 735"/>
                <a:gd name="T87" fmla="*/ 310 h 585"/>
                <a:gd name="T88" fmla="*/ 616 w 735"/>
                <a:gd name="T89" fmla="*/ 269 h 585"/>
                <a:gd name="T90" fmla="*/ 650 w 735"/>
                <a:gd name="T91" fmla="*/ 223 h 585"/>
                <a:gd name="T92" fmla="*/ 683 w 735"/>
                <a:gd name="T93" fmla="*/ 173 h 585"/>
                <a:gd name="T94" fmla="*/ 716 w 735"/>
                <a:gd name="T95" fmla="*/ 120 h 585"/>
                <a:gd name="T96" fmla="*/ 738 w 735"/>
                <a:gd name="T97" fmla="*/ 70 h 585"/>
                <a:gd name="T98" fmla="*/ 650 w 735"/>
                <a:gd name="T99" fmla="*/ 87 h 585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0" t="0" r="r" b="b"/>
              <a:pathLst>
                <a:path w="735" h="585">
                  <a:moveTo>
                    <a:pt x="646" y="87"/>
                  </a:moveTo>
                  <a:lnTo>
                    <a:pt x="679" y="87"/>
                  </a:lnTo>
                  <a:lnTo>
                    <a:pt x="668" y="103"/>
                  </a:lnTo>
                  <a:lnTo>
                    <a:pt x="651" y="116"/>
                  </a:lnTo>
                  <a:lnTo>
                    <a:pt x="646" y="116"/>
                  </a:lnTo>
                  <a:lnTo>
                    <a:pt x="590" y="136"/>
                  </a:lnTo>
                  <a:lnTo>
                    <a:pt x="530" y="153"/>
                  </a:lnTo>
                  <a:lnTo>
                    <a:pt x="469" y="161"/>
                  </a:lnTo>
                  <a:lnTo>
                    <a:pt x="403" y="161"/>
                  </a:lnTo>
                  <a:lnTo>
                    <a:pt x="342" y="153"/>
                  </a:lnTo>
                  <a:lnTo>
                    <a:pt x="281" y="136"/>
                  </a:lnTo>
                  <a:lnTo>
                    <a:pt x="226" y="116"/>
                  </a:lnTo>
                  <a:lnTo>
                    <a:pt x="204" y="103"/>
                  </a:lnTo>
                  <a:lnTo>
                    <a:pt x="193" y="87"/>
                  </a:lnTo>
                  <a:lnTo>
                    <a:pt x="237" y="87"/>
                  </a:lnTo>
                  <a:lnTo>
                    <a:pt x="276" y="0"/>
                  </a:lnTo>
                  <a:lnTo>
                    <a:pt x="83" y="41"/>
                  </a:lnTo>
                  <a:lnTo>
                    <a:pt x="88" y="45"/>
                  </a:lnTo>
                  <a:lnTo>
                    <a:pt x="132" y="136"/>
                  </a:lnTo>
                  <a:lnTo>
                    <a:pt x="127" y="232"/>
                  </a:lnTo>
                  <a:lnTo>
                    <a:pt x="127" y="290"/>
                  </a:lnTo>
                  <a:lnTo>
                    <a:pt x="121" y="298"/>
                  </a:lnTo>
                  <a:lnTo>
                    <a:pt x="105" y="306"/>
                  </a:lnTo>
                  <a:lnTo>
                    <a:pt x="88" y="310"/>
                  </a:lnTo>
                  <a:lnTo>
                    <a:pt x="61" y="335"/>
                  </a:lnTo>
                  <a:lnTo>
                    <a:pt x="72" y="406"/>
                  </a:lnTo>
                  <a:lnTo>
                    <a:pt x="66" y="422"/>
                  </a:lnTo>
                  <a:lnTo>
                    <a:pt x="49" y="447"/>
                  </a:lnTo>
                  <a:lnTo>
                    <a:pt x="44" y="489"/>
                  </a:lnTo>
                  <a:lnTo>
                    <a:pt x="11" y="530"/>
                  </a:lnTo>
                  <a:lnTo>
                    <a:pt x="16" y="547"/>
                  </a:lnTo>
                  <a:lnTo>
                    <a:pt x="16" y="580"/>
                  </a:lnTo>
                  <a:lnTo>
                    <a:pt x="0" y="584"/>
                  </a:lnTo>
                  <a:lnTo>
                    <a:pt x="55" y="576"/>
                  </a:lnTo>
                  <a:lnTo>
                    <a:pt x="121" y="559"/>
                  </a:lnTo>
                  <a:lnTo>
                    <a:pt x="187" y="538"/>
                  </a:lnTo>
                  <a:lnTo>
                    <a:pt x="248" y="514"/>
                  </a:lnTo>
                  <a:lnTo>
                    <a:pt x="309" y="485"/>
                  </a:lnTo>
                  <a:lnTo>
                    <a:pt x="370" y="455"/>
                  </a:lnTo>
                  <a:lnTo>
                    <a:pt x="425" y="422"/>
                  </a:lnTo>
                  <a:lnTo>
                    <a:pt x="480" y="385"/>
                  </a:lnTo>
                  <a:lnTo>
                    <a:pt x="524" y="348"/>
                  </a:lnTo>
                  <a:lnTo>
                    <a:pt x="568" y="306"/>
                  </a:lnTo>
                  <a:lnTo>
                    <a:pt x="612" y="265"/>
                  </a:lnTo>
                  <a:lnTo>
                    <a:pt x="646" y="219"/>
                  </a:lnTo>
                  <a:lnTo>
                    <a:pt x="679" y="169"/>
                  </a:lnTo>
                  <a:lnTo>
                    <a:pt x="712" y="120"/>
                  </a:lnTo>
                  <a:lnTo>
                    <a:pt x="734" y="70"/>
                  </a:lnTo>
                  <a:lnTo>
                    <a:pt x="646" y="87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0" name="Freeform 57"/>
            <p:cNvSpPr>
              <a:spLocks/>
            </p:cNvSpPr>
            <p:nvPr/>
          </p:nvSpPr>
          <p:spPr bwMode="auto">
            <a:xfrm>
              <a:off x="768" y="2756"/>
              <a:ext cx="564" cy="918"/>
            </a:xfrm>
            <a:custGeom>
              <a:avLst/>
              <a:gdLst>
                <a:gd name="T0" fmla="*/ 94 w 564"/>
                <a:gd name="T1" fmla="*/ 858 h 917"/>
                <a:gd name="T2" fmla="*/ 171 w 564"/>
                <a:gd name="T3" fmla="*/ 754 h 917"/>
                <a:gd name="T4" fmla="*/ 226 w 564"/>
                <a:gd name="T5" fmla="*/ 705 h 917"/>
                <a:gd name="T6" fmla="*/ 254 w 564"/>
                <a:gd name="T7" fmla="*/ 709 h 917"/>
                <a:gd name="T8" fmla="*/ 254 w 564"/>
                <a:gd name="T9" fmla="*/ 696 h 917"/>
                <a:gd name="T10" fmla="*/ 265 w 564"/>
                <a:gd name="T11" fmla="*/ 684 h 917"/>
                <a:gd name="T12" fmla="*/ 287 w 564"/>
                <a:gd name="T13" fmla="*/ 688 h 917"/>
                <a:gd name="T14" fmla="*/ 287 w 564"/>
                <a:gd name="T15" fmla="*/ 671 h 917"/>
                <a:gd name="T16" fmla="*/ 315 w 564"/>
                <a:gd name="T17" fmla="*/ 663 h 917"/>
                <a:gd name="T18" fmla="*/ 342 w 564"/>
                <a:gd name="T19" fmla="*/ 663 h 917"/>
                <a:gd name="T20" fmla="*/ 364 w 564"/>
                <a:gd name="T21" fmla="*/ 671 h 917"/>
                <a:gd name="T22" fmla="*/ 392 w 564"/>
                <a:gd name="T23" fmla="*/ 663 h 917"/>
                <a:gd name="T24" fmla="*/ 419 w 564"/>
                <a:gd name="T25" fmla="*/ 667 h 917"/>
                <a:gd name="T26" fmla="*/ 486 w 564"/>
                <a:gd name="T27" fmla="*/ 705 h 917"/>
                <a:gd name="T28" fmla="*/ 552 w 564"/>
                <a:gd name="T29" fmla="*/ 671 h 917"/>
                <a:gd name="T30" fmla="*/ 563 w 564"/>
                <a:gd name="T31" fmla="*/ 647 h 917"/>
                <a:gd name="T32" fmla="*/ 546 w 564"/>
                <a:gd name="T33" fmla="*/ 613 h 917"/>
                <a:gd name="T34" fmla="*/ 519 w 564"/>
                <a:gd name="T35" fmla="*/ 601 h 917"/>
                <a:gd name="T36" fmla="*/ 475 w 564"/>
                <a:gd name="T37" fmla="*/ 605 h 917"/>
                <a:gd name="T38" fmla="*/ 436 w 564"/>
                <a:gd name="T39" fmla="*/ 601 h 917"/>
                <a:gd name="T40" fmla="*/ 408 w 564"/>
                <a:gd name="T41" fmla="*/ 580 h 917"/>
                <a:gd name="T42" fmla="*/ 408 w 564"/>
                <a:gd name="T43" fmla="*/ 555 h 917"/>
                <a:gd name="T44" fmla="*/ 397 w 564"/>
                <a:gd name="T45" fmla="*/ 535 h 917"/>
                <a:gd name="T46" fmla="*/ 375 w 564"/>
                <a:gd name="T47" fmla="*/ 522 h 917"/>
                <a:gd name="T48" fmla="*/ 381 w 564"/>
                <a:gd name="T49" fmla="*/ 510 h 917"/>
                <a:gd name="T50" fmla="*/ 370 w 564"/>
                <a:gd name="T51" fmla="*/ 497 h 917"/>
                <a:gd name="T52" fmla="*/ 375 w 564"/>
                <a:gd name="T53" fmla="*/ 481 h 917"/>
                <a:gd name="T54" fmla="*/ 337 w 564"/>
                <a:gd name="T55" fmla="*/ 464 h 917"/>
                <a:gd name="T56" fmla="*/ 331 w 564"/>
                <a:gd name="T57" fmla="*/ 456 h 917"/>
                <a:gd name="T58" fmla="*/ 337 w 564"/>
                <a:gd name="T59" fmla="*/ 419 h 917"/>
                <a:gd name="T60" fmla="*/ 331 w 564"/>
                <a:gd name="T61" fmla="*/ 394 h 917"/>
                <a:gd name="T62" fmla="*/ 342 w 564"/>
                <a:gd name="T63" fmla="*/ 377 h 917"/>
                <a:gd name="T64" fmla="*/ 353 w 564"/>
                <a:gd name="T65" fmla="*/ 340 h 917"/>
                <a:gd name="T66" fmla="*/ 342 w 564"/>
                <a:gd name="T67" fmla="*/ 290 h 917"/>
                <a:gd name="T68" fmla="*/ 292 w 564"/>
                <a:gd name="T69" fmla="*/ 228 h 917"/>
                <a:gd name="T70" fmla="*/ 298 w 564"/>
                <a:gd name="T71" fmla="*/ 191 h 917"/>
                <a:gd name="T72" fmla="*/ 326 w 564"/>
                <a:gd name="T73" fmla="*/ 162 h 917"/>
                <a:gd name="T74" fmla="*/ 375 w 564"/>
                <a:gd name="T75" fmla="*/ 129 h 917"/>
                <a:gd name="T76" fmla="*/ 502 w 564"/>
                <a:gd name="T77" fmla="*/ 71 h 917"/>
                <a:gd name="T78" fmla="*/ 430 w 564"/>
                <a:gd name="T79" fmla="*/ 29 h 917"/>
                <a:gd name="T80" fmla="*/ 320 w 564"/>
                <a:gd name="T81" fmla="*/ 95 h 917"/>
                <a:gd name="T82" fmla="*/ 226 w 564"/>
                <a:gd name="T83" fmla="*/ 174 h 917"/>
                <a:gd name="T84" fmla="*/ 149 w 564"/>
                <a:gd name="T85" fmla="*/ 261 h 917"/>
                <a:gd name="T86" fmla="*/ 83 w 564"/>
                <a:gd name="T87" fmla="*/ 357 h 917"/>
                <a:gd name="T88" fmla="*/ 39 w 564"/>
                <a:gd name="T89" fmla="*/ 464 h 917"/>
                <a:gd name="T90" fmla="*/ 11 w 564"/>
                <a:gd name="T91" fmla="*/ 568 h 917"/>
                <a:gd name="T92" fmla="*/ 0 w 564"/>
                <a:gd name="T93" fmla="*/ 671 h 917"/>
                <a:gd name="T94" fmla="*/ 17 w 564"/>
                <a:gd name="T95" fmla="*/ 779 h 917"/>
                <a:gd name="T96" fmla="*/ 50 w 564"/>
                <a:gd name="T97" fmla="*/ 883 h 917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0" t="0" r="r" b="b"/>
              <a:pathLst>
                <a:path w="564" h="917">
                  <a:moveTo>
                    <a:pt x="66" y="916"/>
                  </a:moveTo>
                  <a:lnTo>
                    <a:pt x="94" y="854"/>
                  </a:lnTo>
                  <a:lnTo>
                    <a:pt x="121" y="800"/>
                  </a:lnTo>
                  <a:lnTo>
                    <a:pt x="171" y="750"/>
                  </a:lnTo>
                  <a:lnTo>
                    <a:pt x="215" y="705"/>
                  </a:lnTo>
                  <a:lnTo>
                    <a:pt x="226" y="701"/>
                  </a:lnTo>
                  <a:lnTo>
                    <a:pt x="243" y="701"/>
                  </a:lnTo>
                  <a:lnTo>
                    <a:pt x="254" y="705"/>
                  </a:lnTo>
                  <a:lnTo>
                    <a:pt x="254" y="701"/>
                  </a:lnTo>
                  <a:lnTo>
                    <a:pt x="254" y="692"/>
                  </a:lnTo>
                  <a:lnTo>
                    <a:pt x="254" y="684"/>
                  </a:lnTo>
                  <a:lnTo>
                    <a:pt x="265" y="680"/>
                  </a:lnTo>
                  <a:lnTo>
                    <a:pt x="276" y="680"/>
                  </a:lnTo>
                  <a:lnTo>
                    <a:pt x="287" y="684"/>
                  </a:lnTo>
                  <a:lnTo>
                    <a:pt x="287" y="676"/>
                  </a:lnTo>
                  <a:lnTo>
                    <a:pt x="287" y="667"/>
                  </a:lnTo>
                  <a:lnTo>
                    <a:pt x="298" y="659"/>
                  </a:lnTo>
                  <a:lnTo>
                    <a:pt x="315" y="659"/>
                  </a:lnTo>
                  <a:lnTo>
                    <a:pt x="320" y="659"/>
                  </a:lnTo>
                  <a:lnTo>
                    <a:pt x="342" y="659"/>
                  </a:lnTo>
                  <a:lnTo>
                    <a:pt x="364" y="672"/>
                  </a:lnTo>
                  <a:lnTo>
                    <a:pt x="364" y="667"/>
                  </a:lnTo>
                  <a:lnTo>
                    <a:pt x="375" y="659"/>
                  </a:lnTo>
                  <a:lnTo>
                    <a:pt x="392" y="659"/>
                  </a:lnTo>
                  <a:lnTo>
                    <a:pt x="403" y="659"/>
                  </a:lnTo>
                  <a:lnTo>
                    <a:pt x="419" y="663"/>
                  </a:lnTo>
                  <a:lnTo>
                    <a:pt x="486" y="701"/>
                  </a:lnTo>
                  <a:lnTo>
                    <a:pt x="519" y="684"/>
                  </a:lnTo>
                  <a:lnTo>
                    <a:pt x="552" y="667"/>
                  </a:lnTo>
                  <a:lnTo>
                    <a:pt x="557" y="659"/>
                  </a:lnTo>
                  <a:lnTo>
                    <a:pt x="563" y="643"/>
                  </a:lnTo>
                  <a:lnTo>
                    <a:pt x="557" y="626"/>
                  </a:lnTo>
                  <a:lnTo>
                    <a:pt x="546" y="609"/>
                  </a:lnTo>
                  <a:lnTo>
                    <a:pt x="530" y="601"/>
                  </a:lnTo>
                  <a:lnTo>
                    <a:pt x="519" y="597"/>
                  </a:lnTo>
                  <a:lnTo>
                    <a:pt x="513" y="597"/>
                  </a:lnTo>
                  <a:lnTo>
                    <a:pt x="475" y="601"/>
                  </a:lnTo>
                  <a:lnTo>
                    <a:pt x="441" y="601"/>
                  </a:lnTo>
                  <a:lnTo>
                    <a:pt x="436" y="597"/>
                  </a:lnTo>
                  <a:lnTo>
                    <a:pt x="419" y="589"/>
                  </a:lnTo>
                  <a:lnTo>
                    <a:pt x="408" y="576"/>
                  </a:lnTo>
                  <a:lnTo>
                    <a:pt x="408" y="564"/>
                  </a:lnTo>
                  <a:lnTo>
                    <a:pt x="408" y="551"/>
                  </a:lnTo>
                  <a:lnTo>
                    <a:pt x="403" y="539"/>
                  </a:lnTo>
                  <a:lnTo>
                    <a:pt x="397" y="531"/>
                  </a:lnTo>
                  <a:lnTo>
                    <a:pt x="381" y="522"/>
                  </a:lnTo>
                  <a:lnTo>
                    <a:pt x="375" y="518"/>
                  </a:lnTo>
                  <a:lnTo>
                    <a:pt x="375" y="510"/>
                  </a:lnTo>
                  <a:lnTo>
                    <a:pt x="381" y="506"/>
                  </a:lnTo>
                  <a:lnTo>
                    <a:pt x="386" y="506"/>
                  </a:lnTo>
                  <a:lnTo>
                    <a:pt x="370" y="493"/>
                  </a:lnTo>
                  <a:lnTo>
                    <a:pt x="370" y="489"/>
                  </a:lnTo>
                  <a:lnTo>
                    <a:pt x="375" y="477"/>
                  </a:lnTo>
                  <a:lnTo>
                    <a:pt x="375" y="464"/>
                  </a:lnTo>
                  <a:lnTo>
                    <a:pt x="337" y="460"/>
                  </a:lnTo>
                  <a:lnTo>
                    <a:pt x="331" y="460"/>
                  </a:lnTo>
                  <a:lnTo>
                    <a:pt x="331" y="456"/>
                  </a:lnTo>
                  <a:lnTo>
                    <a:pt x="337" y="423"/>
                  </a:lnTo>
                  <a:lnTo>
                    <a:pt x="337" y="419"/>
                  </a:lnTo>
                  <a:lnTo>
                    <a:pt x="331" y="419"/>
                  </a:lnTo>
                  <a:lnTo>
                    <a:pt x="331" y="394"/>
                  </a:lnTo>
                  <a:lnTo>
                    <a:pt x="353" y="390"/>
                  </a:lnTo>
                  <a:lnTo>
                    <a:pt x="342" y="377"/>
                  </a:lnTo>
                  <a:lnTo>
                    <a:pt x="359" y="344"/>
                  </a:lnTo>
                  <a:lnTo>
                    <a:pt x="353" y="340"/>
                  </a:lnTo>
                  <a:lnTo>
                    <a:pt x="364" y="294"/>
                  </a:lnTo>
                  <a:lnTo>
                    <a:pt x="342" y="290"/>
                  </a:lnTo>
                  <a:lnTo>
                    <a:pt x="309" y="261"/>
                  </a:lnTo>
                  <a:lnTo>
                    <a:pt x="292" y="228"/>
                  </a:lnTo>
                  <a:lnTo>
                    <a:pt x="292" y="220"/>
                  </a:lnTo>
                  <a:lnTo>
                    <a:pt x="298" y="191"/>
                  </a:lnTo>
                  <a:lnTo>
                    <a:pt x="309" y="174"/>
                  </a:lnTo>
                  <a:lnTo>
                    <a:pt x="326" y="162"/>
                  </a:lnTo>
                  <a:lnTo>
                    <a:pt x="342" y="158"/>
                  </a:lnTo>
                  <a:lnTo>
                    <a:pt x="375" y="129"/>
                  </a:lnTo>
                  <a:lnTo>
                    <a:pt x="436" y="91"/>
                  </a:lnTo>
                  <a:lnTo>
                    <a:pt x="502" y="71"/>
                  </a:lnTo>
                  <a:lnTo>
                    <a:pt x="497" y="0"/>
                  </a:lnTo>
                  <a:lnTo>
                    <a:pt x="430" y="29"/>
                  </a:lnTo>
                  <a:lnTo>
                    <a:pt x="375" y="62"/>
                  </a:lnTo>
                  <a:lnTo>
                    <a:pt x="320" y="95"/>
                  </a:lnTo>
                  <a:lnTo>
                    <a:pt x="276" y="133"/>
                  </a:lnTo>
                  <a:lnTo>
                    <a:pt x="226" y="174"/>
                  </a:lnTo>
                  <a:lnTo>
                    <a:pt x="182" y="216"/>
                  </a:lnTo>
                  <a:lnTo>
                    <a:pt x="149" y="261"/>
                  </a:lnTo>
                  <a:lnTo>
                    <a:pt x="110" y="311"/>
                  </a:lnTo>
                  <a:lnTo>
                    <a:pt x="83" y="357"/>
                  </a:lnTo>
                  <a:lnTo>
                    <a:pt x="55" y="406"/>
                  </a:lnTo>
                  <a:lnTo>
                    <a:pt x="39" y="460"/>
                  </a:lnTo>
                  <a:lnTo>
                    <a:pt x="22" y="510"/>
                  </a:lnTo>
                  <a:lnTo>
                    <a:pt x="11" y="564"/>
                  </a:lnTo>
                  <a:lnTo>
                    <a:pt x="6" y="618"/>
                  </a:lnTo>
                  <a:lnTo>
                    <a:pt x="0" y="667"/>
                  </a:lnTo>
                  <a:lnTo>
                    <a:pt x="6" y="721"/>
                  </a:lnTo>
                  <a:lnTo>
                    <a:pt x="17" y="775"/>
                  </a:lnTo>
                  <a:lnTo>
                    <a:pt x="28" y="829"/>
                  </a:lnTo>
                  <a:lnTo>
                    <a:pt x="50" y="879"/>
                  </a:lnTo>
                  <a:lnTo>
                    <a:pt x="66" y="916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1" name="Freeform 58"/>
            <p:cNvSpPr>
              <a:spLocks/>
            </p:cNvSpPr>
            <p:nvPr/>
          </p:nvSpPr>
          <p:spPr bwMode="auto">
            <a:xfrm>
              <a:off x="2137" y="3029"/>
              <a:ext cx="94" cy="171"/>
            </a:xfrm>
            <a:custGeom>
              <a:avLst/>
              <a:gdLst>
                <a:gd name="T0" fmla="*/ 0 w 94"/>
                <a:gd name="T1" fmla="*/ 0 h 171"/>
                <a:gd name="T2" fmla="*/ 0 w 94"/>
                <a:gd name="T3" fmla="*/ 165 h 171"/>
                <a:gd name="T4" fmla="*/ 93 w 94"/>
                <a:gd name="T5" fmla="*/ 170 h 171"/>
                <a:gd name="T6" fmla="*/ 33 w 94"/>
                <a:gd name="T7" fmla="*/ 37 h 171"/>
                <a:gd name="T8" fmla="*/ 11 w 94"/>
                <a:gd name="T9" fmla="*/ 12 h 171"/>
                <a:gd name="T10" fmla="*/ 0 w 94"/>
                <a:gd name="T11" fmla="*/ 0 h 17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4" h="171">
                  <a:moveTo>
                    <a:pt x="0" y="0"/>
                  </a:moveTo>
                  <a:lnTo>
                    <a:pt x="0" y="165"/>
                  </a:lnTo>
                  <a:lnTo>
                    <a:pt x="93" y="170"/>
                  </a:lnTo>
                  <a:lnTo>
                    <a:pt x="33" y="37"/>
                  </a:lnTo>
                  <a:lnTo>
                    <a:pt x="11" y="12"/>
                  </a:lnTo>
                  <a:lnTo>
                    <a:pt x="0" y="0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2" name="Freeform 59"/>
            <p:cNvSpPr>
              <a:spLocks/>
            </p:cNvSpPr>
            <p:nvPr/>
          </p:nvSpPr>
          <p:spPr bwMode="auto">
            <a:xfrm>
              <a:off x="1855" y="3234"/>
              <a:ext cx="448" cy="167"/>
            </a:xfrm>
            <a:custGeom>
              <a:avLst/>
              <a:gdLst>
                <a:gd name="T0" fmla="*/ 409 w 448"/>
                <a:gd name="T1" fmla="*/ 70 h 167"/>
                <a:gd name="T2" fmla="*/ 431 w 448"/>
                <a:gd name="T3" fmla="*/ 116 h 167"/>
                <a:gd name="T4" fmla="*/ 447 w 448"/>
                <a:gd name="T5" fmla="*/ 141 h 167"/>
                <a:gd name="T6" fmla="*/ 232 w 448"/>
                <a:gd name="T7" fmla="*/ 166 h 167"/>
                <a:gd name="T8" fmla="*/ 221 w 448"/>
                <a:gd name="T9" fmla="*/ 149 h 167"/>
                <a:gd name="T10" fmla="*/ 193 w 448"/>
                <a:gd name="T11" fmla="*/ 141 h 167"/>
                <a:gd name="T12" fmla="*/ 138 w 448"/>
                <a:gd name="T13" fmla="*/ 132 h 167"/>
                <a:gd name="T14" fmla="*/ 94 w 448"/>
                <a:gd name="T15" fmla="*/ 132 h 167"/>
                <a:gd name="T16" fmla="*/ 44 w 448"/>
                <a:gd name="T17" fmla="*/ 41 h 167"/>
                <a:gd name="T18" fmla="*/ 0 w 448"/>
                <a:gd name="T19" fmla="*/ 0 h 167"/>
                <a:gd name="T20" fmla="*/ 160 w 448"/>
                <a:gd name="T21" fmla="*/ 8 h 167"/>
                <a:gd name="T22" fmla="*/ 182 w 448"/>
                <a:gd name="T23" fmla="*/ 8 h 167"/>
                <a:gd name="T24" fmla="*/ 226 w 448"/>
                <a:gd name="T25" fmla="*/ 20 h 167"/>
                <a:gd name="T26" fmla="*/ 254 w 448"/>
                <a:gd name="T27" fmla="*/ 41 h 167"/>
                <a:gd name="T28" fmla="*/ 260 w 448"/>
                <a:gd name="T29" fmla="*/ 41 h 167"/>
                <a:gd name="T30" fmla="*/ 293 w 448"/>
                <a:gd name="T31" fmla="*/ 20 h 167"/>
                <a:gd name="T32" fmla="*/ 326 w 448"/>
                <a:gd name="T33" fmla="*/ 8 h 167"/>
                <a:gd name="T34" fmla="*/ 359 w 448"/>
                <a:gd name="T35" fmla="*/ 8 h 167"/>
                <a:gd name="T36" fmla="*/ 392 w 448"/>
                <a:gd name="T37" fmla="*/ 8 h 167"/>
                <a:gd name="T38" fmla="*/ 409 w 448"/>
                <a:gd name="T39" fmla="*/ 70 h 167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448" h="167">
                  <a:moveTo>
                    <a:pt x="409" y="70"/>
                  </a:moveTo>
                  <a:lnTo>
                    <a:pt x="431" y="116"/>
                  </a:lnTo>
                  <a:lnTo>
                    <a:pt x="447" y="141"/>
                  </a:lnTo>
                  <a:lnTo>
                    <a:pt x="232" y="166"/>
                  </a:lnTo>
                  <a:lnTo>
                    <a:pt x="221" y="149"/>
                  </a:lnTo>
                  <a:lnTo>
                    <a:pt x="193" y="141"/>
                  </a:lnTo>
                  <a:lnTo>
                    <a:pt x="138" y="132"/>
                  </a:lnTo>
                  <a:lnTo>
                    <a:pt x="94" y="132"/>
                  </a:lnTo>
                  <a:lnTo>
                    <a:pt x="44" y="41"/>
                  </a:lnTo>
                  <a:lnTo>
                    <a:pt x="0" y="0"/>
                  </a:lnTo>
                  <a:lnTo>
                    <a:pt x="160" y="8"/>
                  </a:lnTo>
                  <a:lnTo>
                    <a:pt x="182" y="8"/>
                  </a:lnTo>
                  <a:lnTo>
                    <a:pt x="226" y="20"/>
                  </a:lnTo>
                  <a:lnTo>
                    <a:pt x="254" y="41"/>
                  </a:lnTo>
                  <a:lnTo>
                    <a:pt x="260" y="41"/>
                  </a:lnTo>
                  <a:lnTo>
                    <a:pt x="293" y="20"/>
                  </a:lnTo>
                  <a:lnTo>
                    <a:pt x="326" y="8"/>
                  </a:lnTo>
                  <a:lnTo>
                    <a:pt x="359" y="8"/>
                  </a:lnTo>
                  <a:lnTo>
                    <a:pt x="392" y="8"/>
                  </a:lnTo>
                  <a:lnTo>
                    <a:pt x="409" y="70"/>
                  </a:lnTo>
                </a:path>
              </a:pathLst>
            </a:custGeom>
            <a:solidFill>
              <a:srgbClr val="80C2FF"/>
            </a:solidFill>
            <a:ln w="12700" cap="rnd" cmpd="sng">
              <a:solidFill>
                <a:srgbClr val="80C2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13" name="Freeform 60"/>
            <p:cNvSpPr>
              <a:spLocks/>
            </p:cNvSpPr>
            <p:nvPr/>
          </p:nvSpPr>
          <p:spPr bwMode="auto">
            <a:xfrm>
              <a:off x="2296" y="3493"/>
              <a:ext cx="379" cy="164"/>
            </a:xfrm>
            <a:custGeom>
              <a:avLst/>
              <a:gdLst>
                <a:gd name="T0" fmla="*/ 387 w 376"/>
                <a:gd name="T1" fmla="*/ 166 h 163"/>
                <a:gd name="T2" fmla="*/ 0 w 376"/>
                <a:gd name="T3" fmla="*/ 166 h 163"/>
                <a:gd name="T4" fmla="*/ 38 w 376"/>
                <a:gd name="T5" fmla="*/ 75 h 163"/>
                <a:gd name="T6" fmla="*/ 311 w 376"/>
                <a:gd name="T7" fmla="*/ 0 h 163"/>
                <a:gd name="T8" fmla="*/ 387 w 376"/>
                <a:gd name="T9" fmla="*/ 166 h 163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6" h="163">
                  <a:moveTo>
                    <a:pt x="375" y="162"/>
                  </a:moveTo>
                  <a:lnTo>
                    <a:pt x="0" y="162"/>
                  </a:lnTo>
                  <a:lnTo>
                    <a:pt x="38" y="75"/>
                  </a:lnTo>
                  <a:lnTo>
                    <a:pt x="303" y="0"/>
                  </a:lnTo>
                  <a:lnTo>
                    <a:pt x="375" y="162"/>
                  </a:lnTo>
                </a:path>
              </a:pathLst>
            </a:custGeom>
            <a:solidFill>
              <a:srgbClr val="80C2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rnd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4" name="Freeform 61"/>
            <p:cNvSpPr>
              <a:spLocks/>
            </p:cNvSpPr>
            <p:nvPr/>
          </p:nvSpPr>
          <p:spPr bwMode="auto">
            <a:xfrm>
              <a:off x="835" y="3332"/>
              <a:ext cx="1340" cy="843"/>
            </a:xfrm>
            <a:custGeom>
              <a:avLst/>
              <a:gdLst>
                <a:gd name="T0" fmla="*/ 28 w 1342"/>
                <a:gd name="T1" fmla="*/ 278 h 843"/>
                <a:gd name="T2" fmla="*/ 105 w 1342"/>
                <a:gd name="T3" fmla="*/ 174 h 843"/>
                <a:gd name="T4" fmla="*/ 160 w 1342"/>
                <a:gd name="T5" fmla="*/ 125 h 843"/>
                <a:gd name="T6" fmla="*/ 188 w 1342"/>
                <a:gd name="T7" fmla="*/ 129 h 843"/>
                <a:gd name="T8" fmla="*/ 188 w 1342"/>
                <a:gd name="T9" fmla="*/ 116 h 843"/>
                <a:gd name="T10" fmla="*/ 199 w 1342"/>
                <a:gd name="T11" fmla="*/ 104 h 843"/>
                <a:gd name="T12" fmla="*/ 221 w 1342"/>
                <a:gd name="T13" fmla="*/ 108 h 843"/>
                <a:gd name="T14" fmla="*/ 221 w 1342"/>
                <a:gd name="T15" fmla="*/ 91 h 843"/>
                <a:gd name="T16" fmla="*/ 249 w 1342"/>
                <a:gd name="T17" fmla="*/ 83 h 843"/>
                <a:gd name="T18" fmla="*/ 276 w 1342"/>
                <a:gd name="T19" fmla="*/ 83 h 843"/>
                <a:gd name="T20" fmla="*/ 298 w 1342"/>
                <a:gd name="T21" fmla="*/ 91 h 843"/>
                <a:gd name="T22" fmla="*/ 326 w 1342"/>
                <a:gd name="T23" fmla="*/ 83 h 843"/>
                <a:gd name="T24" fmla="*/ 349 w 1342"/>
                <a:gd name="T25" fmla="*/ 87 h 843"/>
                <a:gd name="T26" fmla="*/ 548 w 1342"/>
                <a:gd name="T27" fmla="*/ 203 h 843"/>
                <a:gd name="T28" fmla="*/ 675 w 1342"/>
                <a:gd name="T29" fmla="*/ 174 h 843"/>
                <a:gd name="T30" fmla="*/ 752 w 1342"/>
                <a:gd name="T31" fmla="*/ 125 h 843"/>
                <a:gd name="T32" fmla="*/ 780 w 1342"/>
                <a:gd name="T33" fmla="*/ 71 h 843"/>
                <a:gd name="T34" fmla="*/ 763 w 1342"/>
                <a:gd name="T35" fmla="*/ 13 h 843"/>
                <a:gd name="T36" fmla="*/ 807 w 1342"/>
                <a:gd name="T37" fmla="*/ 25 h 843"/>
                <a:gd name="T38" fmla="*/ 692 w 1342"/>
                <a:gd name="T39" fmla="*/ 324 h 843"/>
                <a:gd name="T40" fmla="*/ 664 w 1342"/>
                <a:gd name="T41" fmla="*/ 340 h 843"/>
                <a:gd name="T42" fmla="*/ 741 w 1342"/>
                <a:gd name="T43" fmla="*/ 373 h 843"/>
                <a:gd name="T44" fmla="*/ 863 w 1342"/>
                <a:gd name="T45" fmla="*/ 398 h 843"/>
                <a:gd name="T46" fmla="*/ 990 w 1342"/>
                <a:gd name="T47" fmla="*/ 390 h 843"/>
                <a:gd name="T48" fmla="*/ 1101 w 1342"/>
                <a:gd name="T49" fmla="*/ 353 h 843"/>
                <a:gd name="T50" fmla="*/ 1129 w 1342"/>
                <a:gd name="T51" fmla="*/ 324 h 843"/>
                <a:gd name="T52" fmla="*/ 956 w 1342"/>
                <a:gd name="T53" fmla="*/ 25 h 843"/>
                <a:gd name="T54" fmla="*/ 1052 w 1342"/>
                <a:gd name="T55" fmla="*/ 25 h 843"/>
                <a:gd name="T56" fmla="*/ 1107 w 1342"/>
                <a:gd name="T57" fmla="*/ 33 h 843"/>
                <a:gd name="T58" fmla="*/ 1206 w 1342"/>
                <a:gd name="T59" fmla="*/ 42 h 843"/>
                <a:gd name="T60" fmla="*/ 1245 w 1342"/>
                <a:gd name="T61" fmla="*/ 67 h 843"/>
                <a:gd name="T62" fmla="*/ 1107 w 1342"/>
                <a:gd name="T63" fmla="*/ 253 h 843"/>
                <a:gd name="T64" fmla="*/ 1284 w 1342"/>
                <a:gd name="T65" fmla="*/ 278 h 843"/>
                <a:gd name="T66" fmla="*/ 1333 w 1342"/>
                <a:gd name="T67" fmla="*/ 373 h 843"/>
                <a:gd name="T68" fmla="*/ 1328 w 1342"/>
                <a:gd name="T69" fmla="*/ 527 h 843"/>
                <a:gd name="T70" fmla="*/ 1306 w 1342"/>
                <a:gd name="T71" fmla="*/ 543 h 843"/>
                <a:gd name="T72" fmla="*/ 1262 w 1342"/>
                <a:gd name="T73" fmla="*/ 572 h 843"/>
                <a:gd name="T74" fmla="*/ 1267 w 1342"/>
                <a:gd name="T75" fmla="*/ 659 h 843"/>
                <a:gd name="T76" fmla="*/ 1245 w 1342"/>
                <a:gd name="T77" fmla="*/ 726 h 843"/>
                <a:gd name="T78" fmla="*/ 1217 w 1342"/>
                <a:gd name="T79" fmla="*/ 784 h 843"/>
                <a:gd name="T80" fmla="*/ 1201 w 1342"/>
                <a:gd name="T81" fmla="*/ 821 h 843"/>
                <a:gd name="T82" fmla="*/ 1085 w 1342"/>
                <a:gd name="T83" fmla="*/ 838 h 843"/>
                <a:gd name="T84" fmla="*/ 934 w 1342"/>
                <a:gd name="T85" fmla="*/ 842 h 843"/>
                <a:gd name="T86" fmla="*/ 774 w 1342"/>
                <a:gd name="T87" fmla="*/ 833 h 843"/>
                <a:gd name="T88" fmla="*/ 620 w 1342"/>
                <a:gd name="T89" fmla="*/ 800 h 843"/>
                <a:gd name="T90" fmla="*/ 476 w 1342"/>
                <a:gd name="T91" fmla="*/ 755 h 843"/>
                <a:gd name="T92" fmla="*/ 338 w 1342"/>
                <a:gd name="T93" fmla="*/ 688 h 843"/>
                <a:gd name="T94" fmla="*/ 226 w 1342"/>
                <a:gd name="T95" fmla="*/ 610 h 843"/>
                <a:gd name="T96" fmla="*/ 122 w 1342"/>
                <a:gd name="T97" fmla="*/ 518 h 843"/>
                <a:gd name="T98" fmla="*/ 44 w 1342"/>
                <a:gd name="T99" fmla="*/ 415 h 843"/>
                <a:gd name="T100" fmla="*/ 0 w 1342"/>
                <a:gd name="T101" fmla="*/ 340 h 843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1342" h="843">
                  <a:moveTo>
                    <a:pt x="0" y="340"/>
                  </a:moveTo>
                  <a:lnTo>
                    <a:pt x="28" y="278"/>
                  </a:lnTo>
                  <a:lnTo>
                    <a:pt x="55" y="224"/>
                  </a:lnTo>
                  <a:lnTo>
                    <a:pt x="105" y="174"/>
                  </a:lnTo>
                  <a:lnTo>
                    <a:pt x="149" y="129"/>
                  </a:lnTo>
                  <a:lnTo>
                    <a:pt x="160" y="125"/>
                  </a:lnTo>
                  <a:lnTo>
                    <a:pt x="177" y="125"/>
                  </a:lnTo>
                  <a:lnTo>
                    <a:pt x="188" y="129"/>
                  </a:lnTo>
                  <a:lnTo>
                    <a:pt x="188" y="125"/>
                  </a:lnTo>
                  <a:lnTo>
                    <a:pt x="188" y="116"/>
                  </a:lnTo>
                  <a:lnTo>
                    <a:pt x="188" y="108"/>
                  </a:lnTo>
                  <a:lnTo>
                    <a:pt x="199" y="104"/>
                  </a:lnTo>
                  <a:lnTo>
                    <a:pt x="210" y="104"/>
                  </a:lnTo>
                  <a:lnTo>
                    <a:pt x="221" y="108"/>
                  </a:lnTo>
                  <a:lnTo>
                    <a:pt x="221" y="100"/>
                  </a:lnTo>
                  <a:lnTo>
                    <a:pt x="221" y="91"/>
                  </a:lnTo>
                  <a:lnTo>
                    <a:pt x="232" y="83"/>
                  </a:lnTo>
                  <a:lnTo>
                    <a:pt x="249" y="83"/>
                  </a:lnTo>
                  <a:lnTo>
                    <a:pt x="254" y="83"/>
                  </a:lnTo>
                  <a:lnTo>
                    <a:pt x="276" y="83"/>
                  </a:lnTo>
                  <a:lnTo>
                    <a:pt x="298" y="96"/>
                  </a:lnTo>
                  <a:lnTo>
                    <a:pt x="298" y="91"/>
                  </a:lnTo>
                  <a:lnTo>
                    <a:pt x="309" y="83"/>
                  </a:lnTo>
                  <a:lnTo>
                    <a:pt x="326" y="83"/>
                  </a:lnTo>
                  <a:lnTo>
                    <a:pt x="337" y="83"/>
                  </a:lnTo>
                  <a:lnTo>
                    <a:pt x="353" y="87"/>
                  </a:lnTo>
                  <a:lnTo>
                    <a:pt x="420" y="125"/>
                  </a:lnTo>
                  <a:lnTo>
                    <a:pt x="552" y="203"/>
                  </a:lnTo>
                  <a:lnTo>
                    <a:pt x="618" y="195"/>
                  </a:lnTo>
                  <a:lnTo>
                    <a:pt x="679" y="174"/>
                  </a:lnTo>
                  <a:lnTo>
                    <a:pt x="729" y="141"/>
                  </a:lnTo>
                  <a:lnTo>
                    <a:pt x="756" y="125"/>
                  </a:lnTo>
                  <a:lnTo>
                    <a:pt x="778" y="100"/>
                  </a:lnTo>
                  <a:lnTo>
                    <a:pt x="784" y="71"/>
                  </a:lnTo>
                  <a:lnTo>
                    <a:pt x="784" y="38"/>
                  </a:lnTo>
                  <a:lnTo>
                    <a:pt x="767" y="13"/>
                  </a:lnTo>
                  <a:lnTo>
                    <a:pt x="751" y="0"/>
                  </a:lnTo>
                  <a:lnTo>
                    <a:pt x="811" y="25"/>
                  </a:lnTo>
                  <a:lnTo>
                    <a:pt x="834" y="25"/>
                  </a:lnTo>
                  <a:lnTo>
                    <a:pt x="696" y="324"/>
                  </a:lnTo>
                  <a:lnTo>
                    <a:pt x="657" y="324"/>
                  </a:lnTo>
                  <a:lnTo>
                    <a:pt x="668" y="340"/>
                  </a:lnTo>
                  <a:lnTo>
                    <a:pt x="685" y="353"/>
                  </a:lnTo>
                  <a:lnTo>
                    <a:pt x="745" y="373"/>
                  </a:lnTo>
                  <a:lnTo>
                    <a:pt x="806" y="390"/>
                  </a:lnTo>
                  <a:lnTo>
                    <a:pt x="867" y="398"/>
                  </a:lnTo>
                  <a:lnTo>
                    <a:pt x="927" y="398"/>
                  </a:lnTo>
                  <a:lnTo>
                    <a:pt x="994" y="390"/>
                  </a:lnTo>
                  <a:lnTo>
                    <a:pt x="1054" y="373"/>
                  </a:lnTo>
                  <a:lnTo>
                    <a:pt x="1109" y="353"/>
                  </a:lnTo>
                  <a:lnTo>
                    <a:pt x="1126" y="340"/>
                  </a:lnTo>
                  <a:lnTo>
                    <a:pt x="1137" y="324"/>
                  </a:lnTo>
                  <a:lnTo>
                    <a:pt x="1098" y="324"/>
                  </a:lnTo>
                  <a:lnTo>
                    <a:pt x="960" y="25"/>
                  </a:lnTo>
                  <a:lnTo>
                    <a:pt x="1049" y="25"/>
                  </a:lnTo>
                  <a:lnTo>
                    <a:pt x="1060" y="25"/>
                  </a:lnTo>
                  <a:lnTo>
                    <a:pt x="1087" y="33"/>
                  </a:lnTo>
                  <a:lnTo>
                    <a:pt x="1115" y="33"/>
                  </a:lnTo>
                  <a:lnTo>
                    <a:pt x="1159" y="33"/>
                  </a:lnTo>
                  <a:lnTo>
                    <a:pt x="1214" y="42"/>
                  </a:lnTo>
                  <a:lnTo>
                    <a:pt x="1242" y="50"/>
                  </a:lnTo>
                  <a:lnTo>
                    <a:pt x="1253" y="67"/>
                  </a:lnTo>
                  <a:lnTo>
                    <a:pt x="1109" y="100"/>
                  </a:lnTo>
                  <a:lnTo>
                    <a:pt x="1115" y="253"/>
                  </a:lnTo>
                  <a:lnTo>
                    <a:pt x="1126" y="295"/>
                  </a:lnTo>
                  <a:lnTo>
                    <a:pt x="1292" y="278"/>
                  </a:lnTo>
                  <a:lnTo>
                    <a:pt x="1297" y="282"/>
                  </a:lnTo>
                  <a:lnTo>
                    <a:pt x="1341" y="373"/>
                  </a:lnTo>
                  <a:lnTo>
                    <a:pt x="1336" y="469"/>
                  </a:lnTo>
                  <a:lnTo>
                    <a:pt x="1336" y="527"/>
                  </a:lnTo>
                  <a:lnTo>
                    <a:pt x="1330" y="535"/>
                  </a:lnTo>
                  <a:lnTo>
                    <a:pt x="1314" y="543"/>
                  </a:lnTo>
                  <a:lnTo>
                    <a:pt x="1297" y="547"/>
                  </a:lnTo>
                  <a:lnTo>
                    <a:pt x="1270" y="572"/>
                  </a:lnTo>
                  <a:lnTo>
                    <a:pt x="1281" y="643"/>
                  </a:lnTo>
                  <a:lnTo>
                    <a:pt x="1275" y="659"/>
                  </a:lnTo>
                  <a:lnTo>
                    <a:pt x="1258" y="684"/>
                  </a:lnTo>
                  <a:lnTo>
                    <a:pt x="1253" y="726"/>
                  </a:lnTo>
                  <a:lnTo>
                    <a:pt x="1220" y="767"/>
                  </a:lnTo>
                  <a:lnTo>
                    <a:pt x="1225" y="784"/>
                  </a:lnTo>
                  <a:lnTo>
                    <a:pt x="1225" y="817"/>
                  </a:lnTo>
                  <a:lnTo>
                    <a:pt x="1209" y="821"/>
                  </a:lnTo>
                  <a:lnTo>
                    <a:pt x="1176" y="825"/>
                  </a:lnTo>
                  <a:lnTo>
                    <a:pt x="1093" y="838"/>
                  </a:lnTo>
                  <a:lnTo>
                    <a:pt x="1016" y="842"/>
                  </a:lnTo>
                  <a:lnTo>
                    <a:pt x="938" y="842"/>
                  </a:lnTo>
                  <a:lnTo>
                    <a:pt x="861" y="842"/>
                  </a:lnTo>
                  <a:lnTo>
                    <a:pt x="778" y="833"/>
                  </a:lnTo>
                  <a:lnTo>
                    <a:pt x="701" y="821"/>
                  </a:lnTo>
                  <a:lnTo>
                    <a:pt x="624" y="800"/>
                  </a:lnTo>
                  <a:lnTo>
                    <a:pt x="552" y="780"/>
                  </a:lnTo>
                  <a:lnTo>
                    <a:pt x="480" y="755"/>
                  </a:lnTo>
                  <a:lnTo>
                    <a:pt x="409" y="726"/>
                  </a:lnTo>
                  <a:lnTo>
                    <a:pt x="342" y="688"/>
                  </a:lnTo>
                  <a:lnTo>
                    <a:pt x="282" y="651"/>
                  </a:lnTo>
                  <a:lnTo>
                    <a:pt x="226" y="610"/>
                  </a:lnTo>
                  <a:lnTo>
                    <a:pt x="171" y="568"/>
                  </a:lnTo>
                  <a:lnTo>
                    <a:pt x="122" y="518"/>
                  </a:lnTo>
                  <a:lnTo>
                    <a:pt x="83" y="469"/>
                  </a:lnTo>
                  <a:lnTo>
                    <a:pt x="44" y="415"/>
                  </a:lnTo>
                  <a:lnTo>
                    <a:pt x="11" y="361"/>
                  </a:lnTo>
                  <a:lnTo>
                    <a:pt x="0" y="340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15" name="Line 62"/>
            <p:cNvSpPr>
              <a:spLocks noChangeShapeType="1"/>
            </p:cNvSpPr>
            <p:nvPr/>
          </p:nvSpPr>
          <p:spPr bwMode="auto">
            <a:xfrm flipV="1">
              <a:off x="967" y="3462"/>
              <a:ext cx="16" cy="385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16" name="Line 63"/>
            <p:cNvSpPr>
              <a:spLocks noChangeShapeType="1"/>
            </p:cNvSpPr>
            <p:nvPr/>
          </p:nvSpPr>
          <p:spPr bwMode="auto">
            <a:xfrm>
              <a:off x="1066" y="3561"/>
              <a:ext cx="32" cy="406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17" name="Freeform 64"/>
            <p:cNvSpPr>
              <a:spLocks/>
            </p:cNvSpPr>
            <p:nvPr/>
          </p:nvSpPr>
          <p:spPr bwMode="auto">
            <a:xfrm>
              <a:off x="1023" y="3462"/>
              <a:ext cx="462" cy="675"/>
            </a:xfrm>
            <a:custGeom>
              <a:avLst/>
              <a:gdLst>
                <a:gd name="T0" fmla="*/ 0 w 464"/>
                <a:gd name="T1" fmla="*/ 0 h 676"/>
                <a:gd name="T2" fmla="*/ 55 w 464"/>
                <a:gd name="T3" fmla="*/ 124 h 676"/>
                <a:gd name="T4" fmla="*/ 117 w 464"/>
                <a:gd name="T5" fmla="*/ 248 h 676"/>
                <a:gd name="T6" fmla="*/ 189 w 464"/>
                <a:gd name="T7" fmla="*/ 356 h 676"/>
                <a:gd name="T8" fmla="*/ 283 w 464"/>
                <a:gd name="T9" fmla="*/ 477 h 676"/>
                <a:gd name="T10" fmla="*/ 356 w 464"/>
                <a:gd name="T11" fmla="*/ 576 h 676"/>
                <a:gd name="T12" fmla="*/ 455 w 464"/>
                <a:gd name="T13" fmla="*/ 671 h 67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464" h="676">
                  <a:moveTo>
                    <a:pt x="0" y="0"/>
                  </a:moveTo>
                  <a:lnTo>
                    <a:pt x="55" y="124"/>
                  </a:lnTo>
                  <a:lnTo>
                    <a:pt x="121" y="248"/>
                  </a:lnTo>
                  <a:lnTo>
                    <a:pt x="193" y="360"/>
                  </a:lnTo>
                  <a:lnTo>
                    <a:pt x="287" y="481"/>
                  </a:lnTo>
                  <a:lnTo>
                    <a:pt x="364" y="580"/>
                  </a:lnTo>
                  <a:lnTo>
                    <a:pt x="463" y="675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18" name="Line 65"/>
            <p:cNvSpPr>
              <a:spLocks noChangeShapeType="1"/>
            </p:cNvSpPr>
            <p:nvPr/>
          </p:nvSpPr>
          <p:spPr bwMode="auto">
            <a:xfrm>
              <a:off x="1238" y="3848"/>
              <a:ext cx="48" cy="22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19" name="Freeform 66"/>
            <p:cNvSpPr>
              <a:spLocks/>
            </p:cNvSpPr>
            <p:nvPr/>
          </p:nvSpPr>
          <p:spPr bwMode="auto">
            <a:xfrm>
              <a:off x="1066" y="3483"/>
              <a:ext cx="607" cy="682"/>
            </a:xfrm>
            <a:custGeom>
              <a:avLst/>
              <a:gdLst>
                <a:gd name="T0" fmla="*/ 0 w 608"/>
                <a:gd name="T1" fmla="*/ 0 h 685"/>
                <a:gd name="T2" fmla="*/ 66 w 608"/>
                <a:gd name="T3" fmla="*/ 117 h 685"/>
                <a:gd name="T4" fmla="*/ 149 w 608"/>
                <a:gd name="T5" fmla="*/ 237 h 685"/>
                <a:gd name="T6" fmla="*/ 237 w 608"/>
                <a:gd name="T7" fmla="*/ 345 h 685"/>
                <a:gd name="T8" fmla="*/ 338 w 608"/>
                <a:gd name="T9" fmla="*/ 453 h 685"/>
                <a:gd name="T10" fmla="*/ 449 w 608"/>
                <a:gd name="T11" fmla="*/ 552 h 685"/>
                <a:gd name="T12" fmla="*/ 575 w 608"/>
                <a:gd name="T13" fmla="*/ 652 h 685"/>
                <a:gd name="T14" fmla="*/ 603 w 608"/>
                <a:gd name="T15" fmla="*/ 672 h 6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0" t="0" r="r" b="b"/>
              <a:pathLst>
                <a:path w="608" h="685">
                  <a:moveTo>
                    <a:pt x="0" y="0"/>
                  </a:moveTo>
                  <a:lnTo>
                    <a:pt x="66" y="121"/>
                  </a:lnTo>
                  <a:lnTo>
                    <a:pt x="149" y="241"/>
                  </a:lnTo>
                  <a:lnTo>
                    <a:pt x="237" y="353"/>
                  </a:lnTo>
                  <a:lnTo>
                    <a:pt x="342" y="461"/>
                  </a:lnTo>
                  <a:lnTo>
                    <a:pt x="453" y="560"/>
                  </a:lnTo>
                  <a:lnTo>
                    <a:pt x="579" y="664"/>
                  </a:lnTo>
                  <a:lnTo>
                    <a:pt x="607" y="68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0" name="Freeform 67"/>
            <p:cNvSpPr>
              <a:spLocks/>
            </p:cNvSpPr>
            <p:nvPr/>
          </p:nvSpPr>
          <p:spPr bwMode="auto">
            <a:xfrm>
              <a:off x="1187" y="3448"/>
              <a:ext cx="585" cy="385"/>
            </a:xfrm>
            <a:custGeom>
              <a:avLst/>
              <a:gdLst>
                <a:gd name="T0" fmla="*/ 0 w 586"/>
                <a:gd name="T1" fmla="*/ 0 h 387"/>
                <a:gd name="T2" fmla="*/ 72 w 586"/>
                <a:gd name="T3" fmla="*/ 75 h 387"/>
                <a:gd name="T4" fmla="*/ 160 w 586"/>
                <a:gd name="T5" fmla="*/ 150 h 387"/>
                <a:gd name="T6" fmla="*/ 249 w 586"/>
                <a:gd name="T7" fmla="*/ 212 h 387"/>
                <a:gd name="T8" fmla="*/ 350 w 586"/>
                <a:gd name="T9" fmla="*/ 270 h 387"/>
                <a:gd name="T10" fmla="*/ 466 w 586"/>
                <a:gd name="T11" fmla="*/ 324 h 387"/>
                <a:gd name="T12" fmla="*/ 581 w 586"/>
                <a:gd name="T13" fmla="*/ 378 h 38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586" h="387">
                  <a:moveTo>
                    <a:pt x="0" y="0"/>
                  </a:moveTo>
                  <a:lnTo>
                    <a:pt x="72" y="75"/>
                  </a:lnTo>
                  <a:lnTo>
                    <a:pt x="160" y="154"/>
                  </a:lnTo>
                  <a:lnTo>
                    <a:pt x="249" y="216"/>
                  </a:lnTo>
                  <a:lnTo>
                    <a:pt x="354" y="274"/>
                  </a:lnTo>
                  <a:lnTo>
                    <a:pt x="470" y="332"/>
                  </a:lnTo>
                  <a:lnTo>
                    <a:pt x="585" y="38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1" name="Freeform 68"/>
            <p:cNvSpPr>
              <a:spLocks/>
            </p:cNvSpPr>
            <p:nvPr/>
          </p:nvSpPr>
          <p:spPr bwMode="auto">
            <a:xfrm>
              <a:off x="1767" y="3732"/>
              <a:ext cx="46" cy="293"/>
            </a:xfrm>
            <a:custGeom>
              <a:avLst/>
              <a:gdLst>
                <a:gd name="T0" fmla="*/ 0 w 45"/>
                <a:gd name="T1" fmla="*/ 0 h 295"/>
                <a:gd name="T2" fmla="*/ 11 w 45"/>
                <a:gd name="T3" fmla="*/ 170 h 295"/>
                <a:gd name="T4" fmla="*/ 48 w 45"/>
                <a:gd name="T5" fmla="*/ 286 h 29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5" h="295">
                  <a:moveTo>
                    <a:pt x="0" y="0"/>
                  </a:moveTo>
                  <a:lnTo>
                    <a:pt x="11" y="174"/>
                  </a:lnTo>
                  <a:lnTo>
                    <a:pt x="44" y="294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2" name="Freeform 69"/>
            <p:cNvSpPr>
              <a:spLocks/>
            </p:cNvSpPr>
            <p:nvPr/>
          </p:nvSpPr>
          <p:spPr bwMode="auto">
            <a:xfrm>
              <a:off x="1810" y="4025"/>
              <a:ext cx="113" cy="147"/>
            </a:xfrm>
            <a:custGeom>
              <a:avLst/>
              <a:gdLst>
                <a:gd name="T0" fmla="*/ 0 w 111"/>
                <a:gd name="T1" fmla="*/ 0 h 147"/>
                <a:gd name="T2" fmla="*/ 65 w 111"/>
                <a:gd name="T3" fmla="*/ 100 h 147"/>
                <a:gd name="T4" fmla="*/ 118 w 111"/>
                <a:gd name="T5" fmla="*/ 146 h 14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1" h="147">
                  <a:moveTo>
                    <a:pt x="0" y="0"/>
                  </a:moveTo>
                  <a:lnTo>
                    <a:pt x="61" y="100"/>
                  </a:lnTo>
                  <a:lnTo>
                    <a:pt x="110" y="146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3" name="Freeform 70"/>
            <p:cNvSpPr>
              <a:spLocks/>
            </p:cNvSpPr>
            <p:nvPr/>
          </p:nvSpPr>
          <p:spPr bwMode="auto">
            <a:xfrm>
              <a:off x="1829" y="3749"/>
              <a:ext cx="277" cy="358"/>
            </a:xfrm>
            <a:custGeom>
              <a:avLst/>
              <a:gdLst>
                <a:gd name="T0" fmla="*/ 226 w 277"/>
                <a:gd name="T1" fmla="*/ 340 h 361"/>
                <a:gd name="T2" fmla="*/ 209 w 277"/>
                <a:gd name="T3" fmla="*/ 348 h 361"/>
                <a:gd name="T4" fmla="*/ 176 w 277"/>
                <a:gd name="T5" fmla="*/ 348 h 361"/>
                <a:gd name="T6" fmla="*/ 143 w 277"/>
                <a:gd name="T7" fmla="*/ 332 h 361"/>
                <a:gd name="T8" fmla="*/ 121 w 277"/>
                <a:gd name="T9" fmla="*/ 315 h 361"/>
                <a:gd name="T10" fmla="*/ 66 w 277"/>
                <a:gd name="T11" fmla="*/ 245 h 361"/>
                <a:gd name="T12" fmla="*/ 38 w 277"/>
                <a:gd name="T13" fmla="*/ 187 h 361"/>
                <a:gd name="T14" fmla="*/ 0 w 277"/>
                <a:gd name="T15" fmla="*/ 0 h 361"/>
                <a:gd name="T16" fmla="*/ 0 w 277"/>
                <a:gd name="T17" fmla="*/ 0 h 361"/>
                <a:gd name="T18" fmla="*/ 71 w 277"/>
                <a:gd name="T19" fmla="*/ 0 h 361"/>
                <a:gd name="T20" fmla="*/ 71 w 277"/>
                <a:gd name="T21" fmla="*/ 0 h 361"/>
                <a:gd name="T22" fmla="*/ 121 w 277"/>
                <a:gd name="T23" fmla="*/ 99 h 361"/>
                <a:gd name="T24" fmla="*/ 165 w 277"/>
                <a:gd name="T25" fmla="*/ 149 h 361"/>
                <a:gd name="T26" fmla="*/ 193 w 277"/>
                <a:gd name="T27" fmla="*/ 166 h 361"/>
                <a:gd name="T28" fmla="*/ 226 w 277"/>
                <a:gd name="T29" fmla="*/ 174 h 361"/>
                <a:gd name="T30" fmla="*/ 259 w 277"/>
                <a:gd name="T31" fmla="*/ 166 h 361"/>
                <a:gd name="T32" fmla="*/ 276 w 277"/>
                <a:gd name="T33" fmla="*/ 153 h 361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277" h="361">
                  <a:moveTo>
                    <a:pt x="226" y="352"/>
                  </a:moveTo>
                  <a:lnTo>
                    <a:pt x="209" y="360"/>
                  </a:lnTo>
                  <a:lnTo>
                    <a:pt x="176" y="360"/>
                  </a:lnTo>
                  <a:lnTo>
                    <a:pt x="143" y="344"/>
                  </a:lnTo>
                  <a:lnTo>
                    <a:pt x="121" y="327"/>
                  </a:lnTo>
                  <a:lnTo>
                    <a:pt x="66" y="253"/>
                  </a:lnTo>
                  <a:lnTo>
                    <a:pt x="38" y="195"/>
                  </a:lnTo>
                  <a:lnTo>
                    <a:pt x="0" y="0"/>
                  </a:lnTo>
                  <a:lnTo>
                    <a:pt x="71" y="0"/>
                  </a:lnTo>
                  <a:lnTo>
                    <a:pt x="121" y="103"/>
                  </a:lnTo>
                  <a:lnTo>
                    <a:pt x="165" y="153"/>
                  </a:lnTo>
                  <a:lnTo>
                    <a:pt x="193" y="170"/>
                  </a:lnTo>
                  <a:lnTo>
                    <a:pt x="226" y="178"/>
                  </a:lnTo>
                  <a:lnTo>
                    <a:pt x="259" y="170"/>
                  </a:lnTo>
                  <a:lnTo>
                    <a:pt x="276" y="157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4" name="Line 71"/>
            <p:cNvSpPr>
              <a:spLocks noChangeShapeType="1"/>
            </p:cNvSpPr>
            <p:nvPr/>
          </p:nvSpPr>
          <p:spPr bwMode="auto">
            <a:xfrm>
              <a:off x="1386" y="3541"/>
              <a:ext cx="166" cy="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25" name="Freeform 72"/>
            <p:cNvSpPr>
              <a:spLocks/>
            </p:cNvSpPr>
            <p:nvPr/>
          </p:nvSpPr>
          <p:spPr bwMode="auto">
            <a:xfrm>
              <a:off x="1547" y="3356"/>
              <a:ext cx="371" cy="300"/>
            </a:xfrm>
            <a:custGeom>
              <a:avLst/>
              <a:gdLst>
                <a:gd name="T0" fmla="*/ 0 w 371"/>
                <a:gd name="T1" fmla="*/ 299 h 300"/>
                <a:gd name="T2" fmla="*/ 138 w 371"/>
                <a:gd name="T3" fmla="*/ 0 h 300"/>
                <a:gd name="T4" fmla="*/ 237 w 371"/>
                <a:gd name="T5" fmla="*/ 0 h 300"/>
                <a:gd name="T6" fmla="*/ 370 w 371"/>
                <a:gd name="T7" fmla="*/ 299 h 300"/>
                <a:gd name="T8" fmla="*/ 0 w 371"/>
                <a:gd name="T9" fmla="*/ 299 h 3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371" h="300">
                  <a:moveTo>
                    <a:pt x="0" y="299"/>
                  </a:moveTo>
                  <a:lnTo>
                    <a:pt x="138" y="0"/>
                  </a:lnTo>
                  <a:lnTo>
                    <a:pt x="237" y="0"/>
                  </a:lnTo>
                  <a:lnTo>
                    <a:pt x="370" y="299"/>
                  </a:lnTo>
                  <a:lnTo>
                    <a:pt x="0" y="299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26" name="Freeform 73"/>
            <p:cNvSpPr>
              <a:spLocks/>
            </p:cNvSpPr>
            <p:nvPr/>
          </p:nvSpPr>
          <p:spPr bwMode="auto">
            <a:xfrm>
              <a:off x="1563" y="3619"/>
              <a:ext cx="118" cy="34"/>
            </a:xfrm>
            <a:custGeom>
              <a:avLst/>
              <a:gdLst>
                <a:gd name="T0" fmla="*/ 0 w 117"/>
                <a:gd name="T1" fmla="*/ 0 h 34"/>
                <a:gd name="T2" fmla="*/ 38 w 117"/>
                <a:gd name="T3" fmla="*/ 13 h 34"/>
                <a:gd name="T4" fmla="*/ 120 w 117"/>
                <a:gd name="T5" fmla="*/ 33 h 34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17" h="34">
                  <a:moveTo>
                    <a:pt x="0" y="0"/>
                  </a:moveTo>
                  <a:lnTo>
                    <a:pt x="38" y="13"/>
                  </a:lnTo>
                  <a:lnTo>
                    <a:pt x="116" y="33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7" name="Freeform 74"/>
            <p:cNvSpPr>
              <a:spLocks/>
            </p:cNvSpPr>
            <p:nvPr/>
          </p:nvSpPr>
          <p:spPr bwMode="auto">
            <a:xfrm>
              <a:off x="1713" y="3390"/>
              <a:ext cx="83" cy="266"/>
            </a:xfrm>
            <a:custGeom>
              <a:avLst/>
              <a:gdLst>
                <a:gd name="T0" fmla="*/ 55 w 83"/>
                <a:gd name="T1" fmla="*/ 262 h 267"/>
                <a:gd name="T2" fmla="*/ 77 w 83"/>
                <a:gd name="T3" fmla="*/ 199 h 267"/>
                <a:gd name="T4" fmla="*/ 82 w 83"/>
                <a:gd name="T5" fmla="*/ 129 h 267"/>
                <a:gd name="T6" fmla="*/ 77 w 83"/>
                <a:gd name="T7" fmla="*/ 91 h 267"/>
                <a:gd name="T8" fmla="*/ 60 w 83"/>
                <a:gd name="T9" fmla="*/ 58 h 267"/>
                <a:gd name="T10" fmla="*/ 33 w 83"/>
                <a:gd name="T11" fmla="*/ 25 h 267"/>
                <a:gd name="T12" fmla="*/ 0 w 83"/>
                <a:gd name="T13" fmla="*/ 0 h 2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83" h="267">
                  <a:moveTo>
                    <a:pt x="55" y="266"/>
                  </a:moveTo>
                  <a:lnTo>
                    <a:pt x="77" y="203"/>
                  </a:lnTo>
                  <a:lnTo>
                    <a:pt x="82" y="129"/>
                  </a:lnTo>
                  <a:lnTo>
                    <a:pt x="77" y="91"/>
                  </a:lnTo>
                  <a:lnTo>
                    <a:pt x="60" y="58"/>
                  </a:lnTo>
                  <a:lnTo>
                    <a:pt x="33" y="25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28" name="Freeform 75"/>
            <p:cNvSpPr>
              <a:spLocks/>
            </p:cNvSpPr>
            <p:nvPr/>
          </p:nvSpPr>
          <p:spPr bwMode="auto">
            <a:xfrm>
              <a:off x="1375" y="3152"/>
              <a:ext cx="448" cy="205"/>
            </a:xfrm>
            <a:custGeom>
              <a:avLst/>
              <a:gdLst>
                <a:gd name="T0" fmla="*/ 337 w 448"/>
                <a:gd name="T1" fmla="*/ 70 h 208"/>
                <a:gd name="T2" fmla="*/ 320 w 448"/>
                <a:gd name="T3" fmla="*/ 66 h 208"/>
                <a:gd name="T4" fmla="*/ 309 w 448"/>
                <a:gd name="T5" fmla="*/ 62 h 208"/>
                <a:gd name="T6" fmla="*/ 298 w 448"/>
                <a:gd name="T7" fmla="*/ 58 h 208"/>
                <a:gd name="T8" fmla="*/ 293 w 448"/>
                <a:gd name="T9" fmla="*/ 50 h 208"/>
                <a:gd name="T10" fmla="*/ 293 w 448"/>
                <a:gd name="T11" fmla="*/ 34 h 208"/>
                <a:gd name="T12" fmla="*/ 298 w 448"/>
                <a:gd name="T13" fmla="*/ 46 h 208"/>
                <a:gd name="T14" fmla="*/ 315 w 448"/>
                <a:gd name="T15" fmla="*/ 54 h 208"/>
                <a:gd name="T16" fmla="*/ 320 w 448"/>
                <a:gd name="T17" fmla="*/ 54 h 208"/>
                <a:gd name="T18" fmla="*/ 353 w 448"/>
                <a:gd name="T19" fmla="*/ 58 h 208"/>
                <a:gd name="T20" fmla="*/ 381 w 448"/>
                <a:gd name="T21" fmla="*/ 58 h 208"/>
                <a:gd name="T22" fmla="*/ 447 w 448"/>
                <a:gd name="T23" fmla="*/ 54 h 208"/>
                <a:gd name="T24" fmla="*/ 419 w 448"/>
                <a:gd name="T25" fmla="*/ 34 h 208"/>
                <a:gd name="T26" fmla="*/ 392 w 448"/>
                <a:gd name="T27" fmla="*/ 25 h 208"/>
                <a:gd name="T28" fmla="*/ 353 w 448"/>
                <a:gd name="T29" fmla="*/ 12 h 208"/>
                <a:gd name="T30" fmla="*/ 320 w 448"/>
                <a:gd name="T31" fmla="*/ 4 h 208"/>
                <a:gd name="T32" fmla="*/ 298 w 448"/>
                <a:gd name="T33" fmla="*/ 0 h 208"/>
                <a:gd name="T34" fmla="*/ 0 w 448"/>
                <a:gd name="T35" fmla="*/ 33 h 208"/>
                <a:gd name="T36" fmla="*/ 210 w 448"/>
                <a:gd name="T37" fmla="*/ 171 h 208"/>
                <a:gd name="T38" fmla="*/ 270 w 448"/>
                <a:gd name="T39" fmla="*/ 195 h 208"/>
                <a:gd name="T40" fmla="*/ 293 w 448"/>
                <a:gd name="T41" fmla="*/ 195 h 208"/>
                <a:gd name="T42" fmla="*/ 353 w 448"/>
                <a:gd name="T43" fmla="*/ 70 h 208"/>
                <a:gd name="T44" fmla="*/ 337 w 448"/>
                <a:gd name="T45" fmla="*/ 70 h 208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0" t="0" r="r" b="b"/>
              <a:pathLst>
                <a:path w="448" h="208">
                  <a:moveTo>
                    <a:pt x="337" y="74"/>
                  </a:moveTo>
                  <a:lnTo>
                    <a:pt x="320" y="70"/>
                  </a:lnTo>
                  <a:lnTo>
                    <a:pt x="309" y="66"/>
                  </a:lnTo>
                  <a:lnTo>
                    <a:pt x="298" y="62"/>
                  </a:lnTo>
                  <a:lnTo>
                    <a:pt x="293" y="54"/>
                  </a:lnTo>
                  <a:lnTo>
                    <a:pt x="293" y="37"/>
                  </a:lnTo>
                  <a:lnTo>
                    <a:pt x="298" y="50"/>
                  </a:lnTo>
                  <a:lnTo>
                    <a:pt x="315" y="58"/>
                  </a:lnTo>
                  <a:lnTo>
                    <a:pt x="320" y="58"/>
                  </a:lnTo>
                  <a:lnTo>
                    <a:pt x="353" y="62"/>
                  </a:lnTo>
                  <a:lnTo>
                    <a:pt x="381" y="62"/>
                  </a:lnTo>
                  <a:lnTo>
                    <a:pt x="447" y="58"/>
                  </a:lnTo>
                  <a:lnTo>
                    <a:pt x="419" y="37"/>
                  </a:lnTo>
                  <a:lnTo>
                    <a:pt x="392" y="25"/>
                  </a:lnTo>
                  <a:lnTo>
                    <a:pt x="353" y="12"/>
                  </a:lnTo>
                  <a:lnTo>
                    <a:pt x="320" y="4"/>
                  </a:lnTo>
                  <a:lnTo>
                    <a:pt x="298" y="0"/>
                  </a:lnTo>
                  <a:lnTo>
                    <a:pt x="0" y="33"/>
                  </a:lnTo>
                  <a:lnTo>
                    <a:pt x="210" y="182"/>
                  </a:lnTo>
                  <a:lnTo>
                    <a:pt x="270" y="207"/>
                  </a:lnTo>
                  <a:lnTo>
                    <a:pt x="293" y="207"/>
                  </a:lnTo>
                  <a:lnTo>
                    <a:pt x="353" y="74"/>
                  </a:lnTo>
                  <a:lnTo>
                    <a:pt x="337" y="74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29" name="Freeform 76"/>
            <p:cNvSpPr>
              <a:spLocks/>
            </p:cNvSpPr>
            <p:nvPr/>
          </p:nvSpPr>
          <p:spPr bwMode="auto">
            <a:xfrm>
              <a:off x="1098" y="3176"/>
              <a:ext cx="521" cy="362"/>
            </a:xfrm>
            <a:custGeom>
              <a:avLst/>
              <a:gdLst>
                <a:gd name="T0" fmla="*/ 490 w 520"/>
                <a:gd name="T1" fmla="*/ 157 h 361"/>
                <a:gd name="T2" fmla="*/ 506 w 520"/>
                <a:gd name="T3" fmla="*/ 170 h 361"/>
                <a:gd name="T4" fmla="*/ 523 w 520"/>
                <a:gd name="T5" fmla="*/ 199 h 361"/>
                <a:gd name="T6" fmla="*/ 523 w 520"/>
                <a:gd name="T7" fmla="*/ 232 h 361"/>
                <a:gd name="T8" fmla="*/ 517 w 520"/>
                <a:gd name="T9" fmla="*/ 261 h 361"/>
                <a:gd name="T10" fmla="*/ 495 w 520"/>
                <a:gd name="T11" fmla="*/ 286 h 361"/>
                <a:gd name="T12" fmla="*/ 468 w 520"/>
                <a:gd name="T13" fmla="*/ 302 h 361"/>
                <a:gd name="T14" fmla="*/ 418 w 520"/>
                <a:gd name="T15" fmla="*/ 335 h 361"/>
                <a:gd name="T16" fmla="*/ 357 w 520"/>
                <a:gd name="T17" fmla="*/ 356 h 361"/>
                <a:gd name="T18" fmla="*/ 291 w 520"/>
                <a:gd name="T19" fmla="*/ 364 h 361"/>
                <a:gd name="T20" fmla="*/ 155 w 520"/>
                <a:gd name="T21" fmla="*/ 286 h 361"/>
                <a:gd name="T22" fmla="*/ 155 w 520"/>
                <a:gd name="T23" fmla="*/ 286 h 361"/>
                <a:gd name="T24" fmla="*/ 188 w 520"/>
                <a:gd name="T25" fmla="*/ 269 h 361"/>
                <a:gd name="T26" fmla="*/ 221 w 520"/>
                <a:gd name="T27" fmla="*/ 252 h 361"/>
                <a:gd name="T28" fmla="*/ 226 w 520"/>
                <a:gd name="T29" fmla="*/ 244 h 361"/>
                <a:gd name="T30" fmla="*/ 232 w 520"/>
                <a:gd name="T31" fmla="*/ 228 h 361"/>
                <a:gd name="T32" fmla="*/ 226 w 520"/>
                <a:gd name="T33" fmla="*/ 211 h 361"/>
                <a:gd name="T34" fmla="*/ 215 w 520"/>
                <a:gd name="T35" fmla="*/ 194 h 361"/>
                <a:gd name="T36" fmla="*/ 199 w 520"/>
                <a:gd name="T37" fmla="*/ 186 h 361"/>
                <a:gd name="T38" fmla="*/ 188 w 520"/>
                <a:gd name="T39" fmla="*/ 178 h 361"/>
                <a:gd name="T40" fmla="*/ 182 w 520"/>
                <a:gd name="T41" fmla="*/ 178 h 361"/>
                <a:gd name="T42" fmla="*/ 144 w 520"/>
                <a:gd name="T43" fmla="*/ 186 h 361"/>
                <a:gd name="T44" fmla="*/ 110 w 520"/>
                <a:gd name="T45" fmla="*/ 186 h 361"/>
                <a:gd name="T46" fmla="*/ 105 w 520"/>
                <a:gd name="T47" fmla="*/ 178 h 361"/>
                <a:gd name="T48" fmla="*/ 88 w 520"/>
                <a:gd name="T49" fmla="*/ 170 h 361"/>
                <a:gd name="T50" fmla="*/ 77 w 520"/>
                <a:gd name="T51" fmla="*/ 157 h 361"/>
                <a:gd name="T52" fmla="*/ 77 w 520"/>
                <a:gd name="T53" fmla="*/ 145 h 361"/>
                <a:gd name="T54" fmla="*/ 77 w 520"/>
                <a:gd name="T55" fmla="*/ 132 h 361"/>
                <a:gd name="T56" fmla="*/ 72 w 520"/>
                <a:gd name="T57" fmla="*/ 120 h 361"/>
                <a:gd name="T58" fmla="*/ 66 w 520"/>
                <a:gd name="T59" fmla="*/ 112 h 361"/>
                <a:gd name="T60" fmla="*/ 50 w 520"/>
                <a:gd name="T61" fmla="*/ 103 h 361"/>
                <a:gd name="T62" fmla="*/ 44 w 520"/>
                <a:gd name="T63" fmla="*/ 99 h 361"/>
                <a:gd name="T64" fmla="*/ 44 w 520"/>
                <a:gd name="T65" fmla="*/ 91 h 361"/>
                <a:gd name="T66" fmla="*/ 50 w 520"/>
                <a:gd name="T67" fmla="*/ 87 h 361"/>
                <a:gd name="T68" fmla="*/ 55 w 520"/>
                <a:gd name="T69" fmla="*/ 87 h 361"/>
                <a:gd name="T70" fmla="*/ 39 w 520"/>
                <a:gd name="T71" fmla="*/ 74 h 361"/>
                <a:gd name="T72" fmla="*/ 39 w 520"/>
                <a:gd name="T73" fmla="*/ 70 h 361"/>
                <a:gd name="T74" fmla="*/ 44 w 520"/>
                <a:gd name="T75" fmla="*/ 58 h 361"/>
                <a:gd name="T76" fmla="*/ 44 w 520"/>
                <a:gd name="T77" fmla="*/ 45 h 361"/>
                <a:gd name="T78" fmla="*/ 6 w 520"/>
                <a:gd name="T79" fmla="*/ 41 h 361"/>
                <a:gd name="T80" fmla="*/ 0 w 520"/>
                <a:gd name="T81" fmla="*/ 41 h 361"/>
                <a:gd name="T82" fmla="*/ 0 w 520"/>
                <a:gd name="T83" fmla="*/ 37 h 361"/>
                <a:gd name="T84" fmla="*/ 6 w 520"/>
                <a:gd name="T85" fmla="*/ 4 h 361"/>
                <a:gd name="T86" fmla="*/ 6 w 520"/>
                <a:gd name="T87" fmla="*/ 0 h 361"/>
                <a:gd name="T88" fmla="*/ 166 w 520"/>
                <a:gd name="T89" fmla="*/ 16 h 361"/>
                <a:gd name="T90" fmla="*/ 280 w 520"/>
                <a:gd name="T91" fmla="*/ 8 h 361"/>
                <a:gd name="T92" fmla="*/ 490 w 520"/>
                <a:gd name="T93" fmla="*/ 157 h 361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520" h="361">
                  <a:moveTo>
                    <a:pt x="486" y="157"/>
                  </a:moveTo>
                  <a:lnTo>
                    <a:pt x="502" y="170"/>
                  </a:lnTo>
                  <a:lnTo>
                    <a:pt x="519" y="195"/>
                  </a:lnTo>
                  <a:lnTo>
                    <a:pt x="519" y="228"/>
                  </a:lnTo>
                  <a:lnTo>
                    <a:pt x="513" y="257"/>
                  </a:lnTo>
                  <a:lnTo>
                    <a:pt x="491" y="282"/>
                  </a:lnTo>
                  <a:lnTo>
                    <a:pt x="464" y="298"/>
                  </a:lnTo>
                  <a:lnTo>
                    <a:pt x="414" y="331"/>
                  </a:lnTo>
                  <a:lnTo>
                    <a:pt x="353" y="352"/>
                  </a:lnTo>
                  <a:lnTo>
                    <a:pt x="287" y="360"/>
                  </a:lnTo>
                  <a:lnTo>
                    <a:pt x="155" y="282"/>
                  </a:lnTo>
                  <a:lnTo>
                    <a:pt x="188" y="265"/>
                  </a:lnTo>
                  <a:lnTo>
                    <a:pt x="221" y="248"/>
                  </a:lnTo>
                  <a:lnTo>
                    <a:pt x="226" y="240"/>
                  </a:lnTo>
                  <a:lnTo>
                    <a:pt x="232" y="224"/>
                  </a:lnTo>
                  <a:lnTo>
                    <a:pt x="226" y="207"/>
                  </a:lnTo>
                  <a:lnTo>
                    <a:pt x="215" y="190"/>
                  </a:lnTo>
                  <a:lnTo>
                    <a:pt x="199" y="182"/>
                  </a:lnTo>
                  <a:lnTo>
                    <a:pt x="188" y="178"/>
                  </a:lnTo>
                  <a:lnTo>
                    <a:pt x="182" y="178"/>
                  </a:lnTo>
                  <a:lnTo>
                    <a:pt x="144" y="182"/>
                  </a:lnTo>
                  <a:lnTo>
                    <a:pt x="110" y="182"/>
                  </a:lnTo>
                  <a:lnTo>
                    <a:pt x="105" y="178"/>
                  </a:lnTo>
                  <a:lnTo>
                    <a:pt x="88" y="170"/>
                  </a:lnTo>
                  <a:lnTo>
                    <a:pt x="77" y="157"/>
                  </a:lnTo>
                  <a:lnTo>
                    <a:pt x="77" y="145"/>
                  </a:lnTo>
                  <a:lnTo>
                    <a:pt x="77" y="132"/>
                  </a:lnTo>
                  <a:lnTo>
                    <a:pt x="72" y="120"/>
                  </a:lnTo>
                  <a:lnTo>
                    <a:pt x="66" y="112"/>
                  </a:lnTo>
                  <a:lnTo>
                    <a:pt x="50" y="103"/>
                  </a:lnTo>
                  <a:lnTo>
                    <a:pt x="44" y="99"/>
                  </a:lnTo>
                  <a:lnTo>
                    <a:pt x="44" y="91"/>
                  </a:lnTo>
                  <a:lnTo>
                    <a:pt x="50" y="87"/>
                  </a:lnTo>
                  <a:lnTo>
                    <a:pt x="55" y="87"/>
                  </a:lnTo>
                  <a:lnTo>
                    <a:pt x="39" y="74"/>
                  </a:lnTo>
                  <a:lnTo>
                    <a:pt x="39" y="70"/>
                  </a:lnTo>
                  <a:lnTo>
                    <a:pt x="44" y="58"/>
                  </a:lnTo>
                  <a:lnTo>
                    <a:pt x="44" y="45"/>
                  </a:lnTo>
                  <a:lnTo>
                    <a:pt x="6" y="41"/>
                  </a:lnTo>
                  <a:lnTo>
                    <a:pt x="0" y="41"/>
                  </a:lnTo>
                  <a:lnTo>
                    <a:pt x="0" y="37"/>
                  </a:lnTo>
                  <a:lnTo>
                    <a:pt x="6" y="4"/>
                  </a:lnTo>
                  <a:lnTo>
                    <a:pt x="6" y="0"/>
                  </a:lnTo>
                  <a:lnTo>
                    <a:pt x="166" y="16"/>
                  </a:lnTo>
                  <a:lnTo>
                    <a:pt x="276" y="8"/>
                  </a:lnTo>
                  <a:lnTo>
                    <a:pt x="486" y="157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0" name="Freeform 77"/>
            <p:cNvSpPr>
              <a:spLocks/>
            </p:cNvSpPr>
            <p:nvPr/>
          </p:nvSpPr>
          <p:spPr bwMode="auto">
            <a:xfrm>
              <a:off x="1098" y="3049"/>
              <a:ext cx="604" cy="143"/>
            </a:xfrm>
            <a:custGeom>
              <a:avLst/>
              <a:gdLst>
                <a:gd name="T0" fmla="*/ 39 w 603"/>
                <a:gd name="T1" fmla="*/ 5 h 142"/>
                <a:gd name="T2" fmla="*/ 33 w 603"/>
                <a:gd name="T3" fmla="*/ 0 h 142"/>
                <a:gd name="T4" fmla="*/ 22 w 603"/>
                <a:gd name="T5" fmla="*/ 46 h 142"/>
                <a:gd name="T6" fmla="*/ 28 w 603"/>
                <a:gd name="T7" fmla="*/ 50 h 142"/>
                <a:gd name="T8" fmla="*/ 11 w 603"/>
                <a:gd name="T9" fmla="*/ 87 h 142"/>
                <a:gd name="T10" fmla="*/ 22 w 603"/>
                <a:gd name="T11" fmla="*/ 100 h 142"/>
                <a:gd name="T12" fmla="*/ 0 w 603"/>
                <a:gd name="T13" fmla="*/ 104 h 142"/>
                <a:gd name="T14" fmla="*/ 0 w 603"/>
                <a:gd name="T15" fmla="*/ 129 h 142"/>
                <a:gd name="T16" fmla="*/ 6 w 603"/>
                <a:gd name="T17" fmla="*/ 129 h 142"/>
                <a:gd name="T18" fmla="*/ 166 w 603"/>
                <a:gd name="T19" fmla="*/ 145 h 142"/>
                <a:gd name="T20" fmla="*/ 276 w 603"/>
                <a:gd name="T21" fmla="*/ 137 h 142"/>
                <a:gd name="T22" fmla="*/ 578 w 603"/>
                <a:gd name="T23" fmla="*/ 104 h 142"/>
                <a:gd name="T24" fmla="*/ 606 w 603"/>
                <a:gd name="T25" fmla="*/ 104 h 142"/>
                <a:gd name="T26" fmla="*/ 606 w 603"/>
                <a:gd name="T27" fmla="*/ 58 h 142"/>
                <a:gd name="T28" fmla="*/ 287 w 603"/>
                <a:gd name="T29" fmla="*/ 54 h 142"/>
                <a:gd name="T30" fmla="*/ 110 w 603"/>
                <a:gd name="T31" fmla="*/ 25 h 142"/>
                <a:gd name="T32" fmla="*/ 39 w 603"/>
                <a:gd name="T33" fmla="*/ 5 h 142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603" h="142">
                  <a:moveTo>
                    <a:pt x="39" y="5"/>
                  </a:moveTo>
                  <a:lnTo>
                    <a:pt x="33" y="0"/>
                  </a:lnTo>
                  <a:lnTo>
                    <a:pt x="22" y="46"/>
                  </a:lnTo>
                  <a:lnTo>
                    <a:pt x="28" y="50"/>
                  </a:lnTo>
                  <a:lnTo>
                    <a:pt x="11" y="83"/>
                  </a:lnTo>
                  <a:lnTo>
                    <a:pt x="22" y="96"/>
                  </a:lnTo>
                  <a:lnTo>
                    <a:pt x="0" y="100"/>
                  </a:lnTo>
                  <a:lnTo>
                    <a:pt x="0" y="125"/>
                  </a:lnTo>
                  <a:lnTo>
                    <a:pt x="6" y="125"/>
                  </a:lnTo>
                  <a:lnTo>
                    <a:pt x="166" y="141"/>
                  </a:lnTo>
                  <a:lnTo>
                    <a:pt x="276" y="133"/>
                  </a:lnTo>
                  <a:lnTo>
                    <a:pt x="574" y="100"/>
                  </a:lnTo>
                  <a:lnTo>
                    <a:pt x="602" y="100"/>
                  </a:lnTo>
                  <a:lnTo>
                    <a:pt x="602" y="58"/>
                  </a:lnTo>
                  <a:lnTo>
                    <a:pt x="287" y="54"/>
                  </a:lnTo>
                  <a:lnTo>
                    <a:pt x="110" y="25"/>
                  </a:lnTo>
                  <a:lnTo>
                    <a:pt x="39" y="5"/>
                  </a:lnTo>
                </a:path>
              </a:pathLst>
            </a:custGeom>
            <a:solidFill>
              <a:srgbClr val="FFFFF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1" name="Freeform 78"/>
            <p:cNvSpPr>
              <a:spLocks/>
            </p:cNvSpPr>
            <p:nvPr/>
          </p:nvSpPr>
          <p:spPr bwMode="auto">
            <a:xfrm>
              <a:off x="1139" y="2995"/>
              <a:ext cx="72" cy="82"/>
            </a:xfrm>
            <a:custGeom>
              <a:avLst/>
              <a:gdLst>
                <a:gd name="T0" fmla="*/ 71 w 72"/>
                <a:gd name="T1" fmla="*/ 87 h 80"/>
                <a:gd name="T2" fmla="*/ 0 w 72"/>
                <a:gd name="T3" fmla="*/ 65 h 80"/>
                <a:gd name="T4" fmla="*/ 0 w 72"/>
                <a:gd name="T5" fmla="*/ 0 h 80"/>
                <a:gd name="T6" fmla="*/ 71 w 72"/>
                <a:gd name="T7" fmla="*/ 87 h 8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72" h="80">
                  <a:moveTo>
                    <a:pt x="71" y="79"/>
                  </a:moveTo>
                  <a:lnTo>
                    <a:pt x="0" y="59"/>
                  </a:lnTo>
                  <a:lnTo>
                    <a:pt x="0" y="0"/>
                  </a:lnTo>
                  <a:lnTo>
                    <a:pt x="71" y="79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2" name="Freeform 79"/>
            <p:cNvSpPr>
              <a:spLocks/>
            </p:cNvSpPr>
            <p:nvPr/>
          </p:nvSpPr>
          <p:spPr bwMode="auto">
            <a:xfrm>
              <a:off x="1061" y="2814"/>
              <a:ext cx="701" cy="317"/>
            </a:xfrm>
            <a:custGeom>
              <a:avLst/>
              <a:gdLst>
                <a:gd name="T0" fmla="*/ 72 w 702"/>
                <a:gd name="T1" fmla="*/ 240 h 316"/>
                <a:gd name="T2" fmla="*/ 50 w 702"/>
                <a:gd name="T3" fmla="*/ 236 h 316"/>
                <a:gd name="T4" fmla="*/ 17 w 702"/>
                <a:gd name="T5" fmla="*/ 207 h 316"/>
                <a:gd name="T6" fmla="*/ 0 w 702"/>
                <a:gd name="T7" fmla="*/ 174 h 316"/>
                <a:gd name="T8" fmla="*/ 0 w 702"/>
                <a:gd name="T9" fmla="*/ 166 h 316"/>
                <a:gd name="T10" fmla="*/ 6 w 702"/>
                <a:gd name="T11" fmla="*/ 133 h 316"/>
                <a:gd name="T12" fmla="*/ 17 w 702"/>
                <a:gd name="T13" fmla="*/ 116 h 316"/>
                <a:gd name="T14" fmla="*/ 34 w 702"/>
                <a:gd name="T15" fmla="*/ 104 h 316"/>
                <a:gd name="T16" fmla="*/ 50 w 702"/>
                <a:gd name="T17" fmla="*/ 100 h 316"/>
                <a:gd name="T18" fmla="*/ 83 w 702"/>
                <a:gd name="T19" fmla="*/ 71 h 316"/>
                <a:gd name="T20" fmla="*/ 144 w 702"/>
                <a:gd name="T21" fmla="*/ 33 h 316"/>
                <a:gd name="T22" fmla="*/ 210 w 702"/>
                <a:gd name="T23" fmla="*/ 13 h 316"/>
                <a:gd name="T24" fmla="*/ 276 w 702"/>
                <a:gd name="T25" fmla="*/ 0 h 316"/>
                <a:gd name="T26" fmla="*/ 348 w 702"/>
                <a:gd name="T27" fmla="*/ 0 h 316"/>
                <a:gd name="T28" fmla="*/ 405 w 702"/>
                <a:gd name="T29" fmla="*/ 4 h 316"/>
                <a:gd name="T30" fmla="*/ 471 w 702"/>
                <a:gd name="T31" fmla="*/ 17 h 316"/>
                <a:gd name="T32" fmla="*/ 532 w 702"/>
                <a:gd name="T33" fmla="*/ 33 h 316"/>
                <a:gd name="T34" fmla="*/ 565 w 702"/>
                <a:gd name="T35" fmla="*/ 54 h 316"/>
                <a:gd name="T36" fmla="*/ 587 w 702"/>
                <a:gd name="T37" fmla="*/ 83 h 316"/>
                <a:gd name="T38" fmla="*/ 604 w 702"/>
                <a:gd name="T39" fmla="*/ 112 h 316"/>
                <a:gd name="T40" fmla="*/ 620 w 702"/>
                <a:gd name="T41" fmla="*/ 141 h 316"/>
                <a:gd name="T42" fmla="*/ 642 w 702"/>
                <a:gd name="T43" fmla="*/ 166 h 316"/>
                <a:gd name="T44" fmla="*/ 653 w 702"/>
                <a:gd name="T45" fmla="*/ 178 h 316"/>
                <a:gd name="T46" fmla="*/ 681 w 702"/>
                <a:gd name="T47" fmla="*/ 220 h 316"/>
                <a:gd name="T48" fmla="*/ 697 w 702"/>
                <a:gd name="T49" fmla="*/ 261 h 316"/>
                <a:gd name="T50" fmla="*/ 697 w 702"/>
                <a:gd name="T51" fmla="*/ 265 h 316"/>
                <a:gd name="T52" fmla="*/ 692 w 702"/>
                <a:gd name="T53" fmla="*/ 290 h 316"/>
                <a:gd name="T54" fmla="*/ 670 w 702"/>
                <a:gd name="T55" fmla="*/ 311 h 316"/>
                <a:gd name="T56" fmla="*/ 637 w 702"/>
                <a:gd name="T57" fmla="*/ 319 h 316"/>
                <a:gd name="T58" fmla="*/ 637 w 702"/>
                <a:gd name="T59" fmla="*/ 298 h 316"/>
                <a:gd name="T60" fmla="*/ 326 w 702"/>
                <a:gd name="T61" fmla="*/ 294 h 316"/>
                <a:gd name="T62" fmla="*/ 149 w 702"/>
                <a:gd name="T63" fmla="*/ 265 h 316"/>
                <a:gd name="T64" fmla="*/ 78 w 702"/>
                <a:gd name="T65" fmla="*/ 186 h 316"/>
                <a:gd name="T66" fmla="*/ 78 w 702"/>
                <a:gd name="T67" fmla="*/ 245 h 316"/>
                <a:gd name="T68" fmla="*/ 72 w 702"/>
                <a:gd name="T69" fmla="*/ 240 h 31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702" h="316">
                  <a:moveTo>
                    <a:pt x="72" y="236"/>
                  </a:moveTo>
                  <a:lnTo>
                    <a:pt x="50" y="232"/>
                  </a:lnTo>
                  <a:lnTo>
                    <a:pt x="17" y="203"/>
                  </a:lnTo>
                  <a:lnTo>
                    <a:pt x="0" y="170"/>
                  </a:lnTo>
                  <a:lnTo>
                    <a:pt x="0" y="162"/>
                  </a:lnTo>
                  <a:lnTo>
                    <a:pt x="6" y="133"/>
                  </a:lnTo>
                  <a:lnTo>
                    <a:pt x="17" y="116"/>
                  </a:lnTo>
                  <a:lnTo>
                    <a:pt x="34" y="104"/>
                  </a:lnTo>
                  <a:lnTo>
                    <a:pt x="50" y="100"/>
                  </a:lnTo>
                  <a:lnTo>
                    <a:pt x="83" y="71"/>
                  </a:lnTo>
                  <a:lnTo>
                    <a:pt x="144" y="33"/>
                  </a:lnTo>
                  <a:lnTo>
                    <a:pt x="210" y="13"/>
                  </a:lnTo>
                  <a:lnTo>
                    <a:pt x="276" y="0"/>
                  </a:lnTo>
                  <a:lnTo>
                    <a:pt x="348" y="0"/>
                  </a:lnTo>
                  <a:lnTo>
                    <a:pt x="409" y="4"/>
                  </a:lnTo>
                  <a:lnTo>
                    <a:pt x="475" y="17"/>
                  </a:lnTo>
                  <a:lnTo>
                    <a:pt x="536" y="33"/>
                  </a:lnTo>
                  <a:lnTo>
                    <a:pt x="569" y="54"/>
                  </a:lnTo>
                  <a:lnTo>
                    <a:pt x="591" y="83"/>
                  </a:lnTo>
                  <a:lnTo>
                    <a:pt x="608" y="112"/>
                  </a:lnTo>
                  <a:lnTo>
                    <a:pt x="624" y="141"/>
                  </a:lnTo>
                  <a:lnTo>
                    <a:pt x="646" y="162"/>
                  </a:lnTo>
                  <a:lnTo>
                    <a:pt x="657" y="174"/>
                  </a:lnTo>
                  <a:lnTo>
                    <a:pt x="685" y="216"/>
                  </a:lnTo>
                  <a:lnTo>
                    <a:pt x="701" y="257"/>
                  </a:lnTo>
                  <a:lnTo>
                    <a:pt x="701" y="261"/>
                  </a:lnTo>
                  <a:lnTo>
                    <a:pt x="696" y="286"/>
                  </a:lnTo>
                  <a:lnTo>
                    <a:pt x="674" y="307"/>
                  </a:lnTo>
                  <a:lnTo>
                    <a:pt x="641" y="315"/>
                  </a:lnTo>
                  <a:lnTo>
                    <a:pt x="641" y="294"/>
                  </a:lnTo>
                  <a:lnTo>
                    <a:pt x="326" y="290"/>
                  </a:lnTo>
                  <a:lnTo>
                    <a:pt x="149" y="261"/>
                  </a:lnTo>
                  <a:lnTo>
                    <a:pt x="78" y="182"/>
                  </a:lnTo>
                  <a:lnTo>
                    <a:pt x="78" y="241"/>
                  </a:lnTo>
                  <a:lnTo>
                    <a:pt x="72" y="236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3" name="Freeform 80"/>
            <p:cNvSpPr>
              <a:spLocks/>
            </p:cNvSpPr>
            <p:nvPr/>
          </p:nvSpPr>
          <p:spPr bwMode="auto">
            <a:xfrm>
              <a:off x="1684" y="3244"/>
              <a:ext cx="99" cy="113"/>
            </a:xfrm>
            <a:custGeom>
              <a:avLst/>
              <a:gdLst>
                <a:gd name="T0" fmla="*/ 0 w 100"/>
                <a:gd name="T1" fmla="*/ 112 h 113"/>
                <a:gd name="T2" fmla="*/ 95 w 100"/>
                <a:gd name="T3" fmla="*/ 112 h 113"/>
                <a:gd name="T4" fmla="*/ 44 w 100"/>
                <a:gd name="T5" fmla="*/ 0 h 113"/>
                <a:gd name="T6" fmla="*/ 0 w 100"/>
                <a:gd name="T7" fmla="*/ 112 h 113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100" h="113">
                  <a:moveTo>
                    <a:pt x="0" y="112"/>
                  </a:moveTo>
                  <a:lnTo>
                    <a:pt x="99" y="112"/>
                  </a:lnTo>
                  <a:lnTo>
                    <a:pt x="44" y="0"/>
                  </a:lnTo>
                  <a:lnTo>
                    <a:pt x="0" y="112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4" name="Freeform 81"/>
            <p:cNvSpPr>
              <a:spLocks/>
            </p:cNvSpPr>
            <p:nvPr/>
          </p:nvSpPr>
          <p:spPr bwMode="auto">
            <a:xfrm>
              <a:off x="1735" y="3223"/>
              <a:ext cx="215" cy="143"/>
            </a:xfrm>
            <a:custGeom>
              <a:avLst/>
              <a:gdLst>
                <a:gd name="T0" fmla="*/ 211 w 216"/>
                <a:gd name="T1" fmla="*/ 145 h 142"/>
                <a:gd name="T2" fmla="*/ 183 w 216"/>
                <a:gd name="T3" fmla="*/ 145 h 142"/>
                <a:gd name="T4" fmla="*/ 156 w 216"/>
                <a:gd name="T5" fmla="*/ 137 h 142"/>
                <a:gd name="T6" fmla="*/ 145 w 216"/>
                <a:gd name="T7" fmla="*/ 137 h 142"/>
                <a:gd name="T8" fmla="*/ 60 w 216"/>
                <a:gd name="T9" fmla="*/ 137 h 142"/>
                <a:gd name="T10" fmla="*/ 0 w 216"/>
                <a:gd name="T11" fmla="*/ 0 h 142"/>
                <a:gd name="T12" fmla="*/ 117 w 216"/>
                <a:gd name="T13" fmla="*/ 9 h 142"/>
                <a:gd name="T14" fmla="*/ 161 w 216"/>
                <a:gd name="T15" fmla="*/ 50 h 142"/>
                <a:gd name="T16" fmla="*/ 211 w 216"/>
                <a:gd name="T17" fmla="*/ 145 h 14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0" t="0" r="r" b="b"/>
              <a:pathLst>
                <a:path w="216" h="142">
                  <a:moveTo>
                    <a:pt x="215" y="141"/>
                  </a:moveTo>
                  <a:lnTo>
                    <a:pt x="187" y="141"/>
                  </a:lnTo>
                  <a:lnTo>
                    <a:pt x="160" y="133"/>
                  </a:lnTo>
                  <a:lnTo>
                    <a:pt x="149" y="133"/>
                  </a:lnTo>
                  <a:lnTo>
                    <a:pt x="60" y="133"/>
                  </a:lnTo>
                  <a:lnTo>
                    <a:pt x="0" y="0"/>
                  </a:lnTo>
                  <a:lnTo>
                    <a:pt x="121" y="9"/>
                  </a:lnTo>
                  <a:lnTo>
                    <a:pt x="165" y="50"/>
                  </a:lnTo>
                  <a:lnTo>
                    <a:pt x="215" y="141"/>
                  </a:lnTo>
                </a:path>
              </a:pathLst>
            </a:custGeom>
            <a:solidFill>
              <a:srgbClr val="0000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5" name="Freeform 82"/>
            <p:cNvSpPr>
              <a:spLocks/>
            </p:cNvSpPr>
            <p:nvPr/>
          </p:nvSpPr>
          <p:spPr bwMode="auto">
            <a:xfrm>
              <a:off x="1944" y="3223"/>
              <a:ext cx="537" cy="406"/>
            </a:xfrm>
            <a:custGeom>
              <a:avLst/>
              <a:gdLst>
                <a:gd name="T0" fmla="*/ 536 w 537"/>
                <a:gd name="T1" fmla="*/ 0 h 404"/>
                <a:gd name="T2" fmla="*/ 304 w 537"/>
                <a:gd name="T3" fmla="*/ 17 h 404"/>
                <a:gd name="T4" fmla="*/ 321 w 537"/>
                <a:gd name="T5" fmla="*/ 79 h 404"/>
                <a:gd name="T6" fmla="*/ 343 w 537"/>
                <a:gd name="T7" fmla="*/ 129 h 404"/>
                <a:gd name="T8" fmla="*/ 359 w 537"/>
                <a:gd name="T9" fmla="*/ 154 h 404"/>
                <a:gd name="T10" fmla="*/ 144 w 537"/>
                <a:gd name="T11" fmla="*/ 179 h 404"/>
                <a:gd name="T12" fmla="*/ 0 w 537"/>
                <a:gd name="T13" fmla="*/ 212 h 404"/>
                <a:gd name="T14" fmla="*/ 6 w 537"/>
                <a:gd name="T15" fmla="*/ 369 h 404"/>
                <a:gd name="T16" fmla="*/ 17 w 537"/>
                <a:gd name="T17" fmla="*/ 411 h 404"/>
                <a:gd name="T18" fmla="*/ 183 w 537"/>
                <a:gd name="T19" fmla="*/ 394 h 404"/>
                <a:gd name="T20" fmla="*/ 376 w 537"/>
                <a:gd name="T21" fmla="*/ 353 h 404"/>
                <a:gd name="T22" fmla="*/ 536 w 537"/>
                <a:gd name="T23" fmla="*/ 0 h 40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537" h="404">
                  <a:moveTo>
                    <a:pt x="536" y="0"/>
                  </a:moveTo>
                  <a:lnTo>
                    <a:pt x="304" y="17"/>
                  </a:lnTo>
                  <a:lnTo>
                    <a:pt x="321" y="79"/>
                  </a:lnTo>
                  <a:lnTo>
                    <a:pt x="343" y="125"/>
                  </a:lnTo>
                  <a:lnTo>
                    <a:pt x="359" y="150"/>
                  </a:lnTo>
                  <a:lnTo>
                    <a:pt x="144" y="175"/>
                  </a:lnTo>
                  <a:lnTo>
                    <a:pt x="0" y="208"/>
                  </a:lnTo>
                  <a:lnTo>
                    <a:pt x="6" y="361"/>
                  </a:lnTo>
                  <a:lnTo>
                    <a:pt x="17" y="403"/>
                  </a:lnTo>
                  <a:lnTo>
                    <a:pt x="183" y="386"/>
                  </a:lnTo>
                  <a:lnTo>
                    <a:pt x="376" y="345"/>
                  </a:lnTo>
                  <a:lnTo>
                    <a:pt x="536" y="0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6" name="Freeform 83"/>
            <p:cNvSpPr>
              <a:spLocks/>
            </p:cNvSpPr>
            <p:nvPr/>
          </p:nvSpPr>
          <p:spPr bwMode="auto">
            <a:xfrm>
              <a:off x="2336" y="3244"/>
              <a:ext cx="266" cy="327"/>
            </a:xfrm>
            <a:custGeom>
              <a:avLst/>
              <a:gdLst>
                <a:gd name="T0" fmla="*/ 265 w 266"/>
                <a:gd name="T1" fmla="*/ 257 h 325"/>
                <a:gd name="T2" fmla="*/ 149 w 266"/>
                <a:gd name="T3" fmla="*/ 0 h 325"/>
                <a:gd name="T4" fmla="*/ 0 w 266"/>
                <a:gd name="T5" fmla="*/ 332 h 325"/>
                <a:gd name="T6" fmla="*/ 265 w 266"/>
                <a:gd name="T7" fmla="*/ 257 h 325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266" h="325">
                  <a:moveTo>
                    <a:pt x="265" y="249"/>
                  </a:moveTo>
                  <a:lnTo>
                    <a:pt x="149" y="0"/>
                  </a:lnTo>
                  <a:lnTo>
                    <a:pt x="0" y="324"/>
                  </a:lnTo>
                  <a:lnTo>
                    <a:pt x="265" y="249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7" name="Freeform 84"/>
            <p:cNvSpPr>
              <a:spLocks/>
            </p:cNvSpPr>
            <p:nvPr/>
          </p:nvSpPr>
          <p:spPr bwMode="auto">
            <a:xfrm>
              <a:off x="2014" y="2773"/>
              <a:ext cx="443" cy="440"/>
            </a:xfrm>
            <a:custGeom>
              <a:avLst/>
              <a:gdLst>
                <a:gd name="T0" fmla="*/ 436 w 443"/>
                <a:gd name="T1" fmla="*/ 435 h 440"/>
                <a:gd name="T2" fmla="*/ 265 w 443"/>
                <a:gd name="T3" fmla="*/ 257 h 440"/>
                <a:gd name="T4" fmla="*/ 265 w 443"/>
                <a:gd name="T5" fmla="*/ 257 h 440"/>
                <a:gd name="T6" fmla="*/ 260 w 443"/>
                <a:gd name="T7" fmla="*/ 248 h 440"/>
                <a:gd name="T8" fmla="*/ 226 w 443"/>
                <a:gd name="T9" fmla="*/ 99 h 440"/>
                <a:gd name="T10" fmla="*/ 226 w 443"/>
                <a:gd name="T11" fmla="*/ 78 h 440"/>
                <a:gd name="T12" fmla="*/ 221 w 443"/>
                <a:gd name="T13" fmla="*/ 66 h 440"/>
                <a:gd name="T14" fmla="*/ 215 w 443"/>
                <a:gd name="T15" fmla="*/ 62 h 440"/>
                <a:gd name="T16" fmla="*/ 210 w 443"/>
                <a:gd name="T17" fmla="*/ 49 h 440"/>
                <a:gd name="T18" fmla="*/ 204 w 443"/>
                <a:gd name="T19" fmla="*/ 37 h 440"/>
                <a:gd name="T20" fmla="*/ 122 w 443"/>
                <a:gd name="T21" fmla="*/ 0 h 440"/>
                <a:gd name="T22" fmla="*/ 83 w 443"/>
                <a:gd name="T23" fmla="*/ 0 h 440"/>
                <a:gd name="T24" fmla="*/ 66 w 443"/>
                <a:gd name="T25" fmla="*/ 4 h 440"/>
                <a:gd name="T26" fmla="*/ 44 w 443"/>
                <a:gd name="T27" fmla="*/ 12 h 440"/>
                <a:gd name="T28" fmla="*/ 28 w 443"/>
                <a:gd name="T29" fmla="*/ 25 h 440"/>
                <a:gd name="T30" fmla="*/ 28 w 443"/>
                <a:gd name="T31" fmla="*/ 33 h 440"/>
                <a:gd name="T32" fmla="*/ 33 w 443"/>
                <a:gd name="T33" fmla="*/ 41 h 440"/>
                <a:gd name="T34" fmla="*/ 39 w 443"/>
                <a:gd name="T35" fmla="*/ 54 h 440"/>
                <a:gd name="T36" fmla="*/ 39 w 443"/>
                <a:gd name="T37" fmla="*/ 58 h 440"/>
                <a:gd name="T38" fmla="*/ 28 w 443"/>
                <a:gd name="T39" fmla="*/ 62 h 440"/>
                <a:gd name="T40" fmla="*/ 22 w 443"/>
                <a:gd name="T41" fmla="*/ 74 h 440"/>
                <a:gd name="T42" fmla="*/ 22 w 443"/>
                <a:gd name="T43" fmla="*/ 95 h 440"/>
                <a:gd name="T44" fmla="*/ 11 w 443"/>
                <a:gd name="T45" fmla="*/ 99 h 440"/>
                <a:gd name="T46" fmla="*/ 0 w 443"/>
                <a:gd name="T47" fmla="*/ 107 h 440"/>
                <a:gd name="T48" fmla="*/ 0 w 443"/>
                <a:gd name="T49" fmla="*/ 120 h 440"/>
                <a:gd name="T50" fmla="*/ 6 w 443"/>
                <a:gd name="T51" fmla="*/ 124 h 440"/>
                <a:gd name="T52" fmla="*/ 22 w 443"/>
                <a:gd name="T53" fmla="*/ 145 h 440"/>
                <a:gd name="T54" fmla="*/ 11 w 443"/>
                <a:gd name="T55" fmla="*/ 153 h 440"/>
                <a:gd name="T56" fmla="*/ 6 w 443"/>
                <a:gd name="T57" fmla="*/ 165 h 440"/>
                <a:gd name="T58" fmla="*/ 11 w 443"/>
                <a:gd name="T59" fmla="*/ 178 h 440"/>
                <a:gd name="T60" fmla="*/ 44 w 443"/>
                <a:gd name="T61" fmla="*/ 194 h 440"/>
                <a:gd name="T62" fmla="*/ 66 w 443"/>
                <a:gd name="T63" fmla="*/ 199 h 440"/>
                <a:gd name="T64" fmla="*/ 77 w 443"/>
                <a:gd name="T65" fmla="*/ 207 h 440"/>
                <a:gd name="T66" fmla="*/ 122 w 443"/>
                <a:gd name="T67" fmla="*/ 257 h 440"/>
                <a:gd name="T68" fmla="*/ 133 w 443"/>
                <a:gd name="T69" fmla="*/ 269 h 440"/>
                <a:gd name="T70" fmla="*/ 155 w 443"/>
                <a:gd name="T71" fmla="*/ 294 h 440"/>
                <a:gd name="T72" fmla="*/ 215 w 443"/>
                <a:gd name="T73" fmla="*/ 427 h 440"/>
                <a:gd name="T74" fmla="*/ 442 w 443"/>
                <a:gd name="T75" fmla="*/ 439 h 440"/>
                <a:gd name="T76" fmla="*/ 436 w 443"/>
                <a:gd name="T77" fmla="*/ 435 h 440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0" t="0" r="r" b="b"/>
              <a:pathLst>
                <a:path w="443" h="440">
                  <a:moveTo>
                    <a:pt x="436" y="435"/>
                  </a:moveTo>
                  <a:lnTo>
                    <a:pt x="265" y="257"/>
                  </a:lnTo>
                  <a:lnTo>
                    <a:pt x="260" y="248"/>
                  </a:lnTo>
                  <a:lnTo>
                    <a:pt x="226" y="99"/>
                  </a:lnTo>
                  <a:lnTo>
                    <a:pt x="226" y="78"/>
                  </a:lnTo>
                  <a:lnTo>
                    <a:pt x="221" y="66"/>
                  </a:lnTo>
                  <a:lnTo>
                    <a:pt x="215" y="62"/>
                  </a:lnTo>
                  <a:lnTo>
                    <a:pt x="210" y="49"/>
                  </a:lnTo>
                  <a:lnTo>
                    <a:pt x="204" y="37"/>
                  </a:lnTo>
                  <a:lnTo>
                    <a:pt x="122" y="0"/>
                  </a:lnTo>
                  <a:lnTo>
                    <a:pt x="83" y="0"/>
                  </a:lnTo>
                  <a:lnTo>
                    <a:pt x="66" y="4"/>
                  </a:lnTo>
                  <a:lnTo>
                    <a:pt x="44" y="12"/>
                  </a:lnTo>
                  <a:lnTo>
                    <a:pt x="28" y="25"/>
                  </a:lnTo>
                  <a:lnTo>
                    <a:pt x="28" y="33"/>
                  </a:lnTo>
                  <a:lnTo>
                    <a:pt x="33" y="41"/>
                  </a:lnTo>
                  <a:lnTo>
                    <a:pt x="39" y="54"/>
                  </a:lnTo>
                  <a:lnTo>
                    <a:pt x="39" y="58"/>
                  </a:lnTo>
                  <a:lnTo>
                    <a:pt x="28" y="62"/>
                  </a:lnTo>
                  <a:lnTo>
                    <a:pt x="22" y="74"/>
                  </a:lnTo>
                  <a:lnTo>
                    <a:pt x="22" y="95"/>
                  </a:lnTo>
                  <a:lnTo>
                    <a:pt x="11" y="99"/>
                  </a:lnTo>
                  <a:lnTo>
                    <a:pt x="0" y="107"/>
                  </a:lnTo>
                  <a:lnTo>
                    <a:pt x="0" y="120"/>
                  </a:lnTo>
                  <a:lnTo>
                    <a:pt x="6" y="124"/>
                  </a:lnTo>
                  <a:lnTo>
                    <a:pt x="22" y="145"/>
                  </a:lnTo>
                  <a:lnTo>
                    <a:pt x="11" y="153"/>
                  </a:lnTo>
                  <a:lnTo>
                    <a:pt x="6" y="165"/>
                  </a:lnTo>
                  <a:lnTo>
                    <a:pt x="11" y="178"/>
                  </a:lnTo>
                  <a:lnTo>
                    <a:pt x="44" y="194"/>
                  </a:lnTo>
                  <a:lnTo>
                    <a:pt x="66" y="199"/>
                  </a:lnTo>
                  <a:lnTo>
                    <a:pt x="77" y="207"/>
                  </a:lnTo>
                  <a:lnTo>
                    <a:pt x="122" y="257"/>
                  </a:lnTo>
                  <a:lnTo>
                    <a:pt x="133" y="269"/>
                  </a:lnTo>
                  <a:lnTo>
                    <a:pt x="155" y="294"/>
                  </a:lnTo>
                  <a:lnTo>
                    <a:pt x="215" y="427"/>
                  </a:lnTo>
                  <a:lnTo>
                    <a:pt x="442" y="439"/>
                  </a:lnTo>
                  <a:lnTo>
                    <a:pt x="436" y="435"/>
                  </a:lnTo>
                </a:path>
              </a:pathLst>
            </a:custGeom>
            <a:solidFill>
              <a:srgbClr val="FCE6CF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38" name="Freeform 85"/>
            <p:cNvSpPr>
              <a:spLocks/>
            </p:cNvSpPr>
            <p:nvPr/>
          </p:nvSpPr>
          <p:spPr bwMode="auto">
            <a:xfrm>
              <a:off x="2038" y="2831"/>
              <a:ext cx="43" cy="41"/>
            </a:xfrm>
            <a:custGeom>
              <a:avLst/>
              <a:gdLst>
                <a:gd name="T0" fmla="*/ 0 w 45"/>
                <a:gd name="T1" fmla="*/ 37 h 42"/>
                <a:gd name="T2" fmla="*/ 36 w 45"/>
                <a:gd name="T3" fmla="*/ 37 h 42"/>
                <a:gd name="T4" fmla="*/ 36 w 45"/>
                <a:gd name="T5" fmla="*/ 33 h 42"/>
                <a:gd name="T6" fmla="*/ 24 w 45"/>
                <a:gd name="T7" fmla="*/ 29 h 42"/>
                <a:gd name="T8" fmla="*/ 11 w 45"/>
                <a:gd name="T9" fmla="*/ 16 h 42"/>
                <a:gd name="T10" fmla="*/ 11 w 45"/>
                <a:gd name="T11" fmla="*/ 0 h 4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45" h="42">
                  <a:moveTo>
                    <a:pt x="0" y="41"/>
                  </a:moveTo>
                  <a:lnTo>
                    <a:pt x="44" y="41"/>
                  </a:lnTo>
                  <a:lnTo>
                    <a:pt x="44" y="37"/>
                  </a:lnTo>
                  <a:lnTo>
                    <a:pt x="28" y="33"/>
                  </a:lnTo>
                  <a:lnTo>
                    <a:pt x="11" y="16"/>
                  </a:lnTo>
                  <a:lnTo>
                    <a:pt x="11" y="0"/>
                  </a:lnTo>
                </a:path>
              </a:pathLst>
            </a:custGeom>
            <a:noFill/>
            <a:ln w="127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sr-Latn-BA"/>
            </a:p>
          </p:txBody>
        </p:sp>
        <p:sp>
          <p:nvSpPr>
            <p:cNvPr id="39" name="Line 86"/>
            <p:cNvSpPr>
              <a:spLocks noChangeShapeType="1"/>
            </p:cNvSpPr>
            <p:nvPr/>
          </p:nvSpPr>
          <p:spPr bwMode="auto">
            <a:xfrm flipH="1">
              <a:off x="2043" y="2913"/>
              <a:ext cx="48" cy="3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sr-Latn-BA"/>
            </a:p>
          </p:txBody>
        </p:sp>
        <p:sp>
          <p:nvSpPr>
            <p:cNvPr id="40" name="Freeform 87"/>
            <p:cNvSpPr>
              <a:spLocks/>
            </p:cNvSpPr>
            <p:nvPr/>
          </p:nvSpPr>
          <p:spPr bwMode="auto">
            <a:xfrm>
              <a:off x="2054" y="2814"/>
              <a:ext cx="99" cy="17"/>
            </a:xfrm>
            <a:custGeom>
              <a:avLst/>
              <a:gdLst>
                <a:gd name="T0" fmla="*/ 33 w 100"/>
                <a:gd name="T1" fmla="*/ 0 h 17"/>
                <a:gd name="T2" fmla="*/ 62 w 100"/>
                <a:gd name="T3" fmla="*/ 0 h 17"/>
                <a:gd name="T4" fmla="*/ 95 w 100"/>
                <a:gd name="T5" fmla="*/ 16 h 17"/>
                <a:gd name="T6" fmla="*/ 0 w 100"/>
                <a:gd name="T7" fmla="*/ 16 h 17"/>
                <a:gd name="T8" fmla="*/ 33 w 100"/>
                <a:gd name="T9" fmla="*/ 0 h 1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00" h="17">
                  <a:moveTo>
                    <a:pt x="33" y="0"/>
                  </a:moveTo>
                  <a:lnTo>
                    <a:pt x="66" y="0"/>
                  </a:lnTo>
                  <a:lnTo>
                    <a:pt x="99" y="16"/>
                  </a:lnTo>
                  <a:lnTo>
                    <a:pt x="0" y="16"/>
                  </a:lnTo>
                  <a:lnTo>
                    <a:pt x="33" y="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BF00B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1" name="Freeform 88"/>
            <p:cNvSpPr>
              <a:spLocks/>
            </p:cNvSpPr>
            <p:nvPr/>
          </p:nvSpPr>
          <p:spPr bwMode="auto">
            <a:xfrm>
              <a:off x="2049" y="2807"/>
              <a:ext cx="105" cy="20"/>
            </a:xfrm>
            <a:custGeom>
              <a:avLst/>
              <a:gdLst>
                <a:gd name="T0" fmla="*/ 101 w 106"/>
                <a:gd name="T1" fmla="*/ 14 h 22"/>
                <a:gd name="T2" fmla="*/ 68 w 106"/>
                <a:gd name="T3" fmla="*/ 5 h 22"/>
                <a:gd name="T4" fmla="*/ 39 w 106"/>
                <a:gd name="T5" fmla="*/ 5 h 22"/>
                <a:gd name="T6" fmla="*/ 6 w 106"/>
                <a:gd name="T7" fmla="*/ 14 h 22"/>
                <a:gd name="T8" fmla="*/ 0 w 106"/>
                <a:gd name="T9" fmla="*/ 5 h 22"/>
                <a:gd name="T10" fmla="*/ 33 w 106"/>
                <a:gd name="T11" fmla="*/ 0 h 22"/>
                <a:gd name="T12" fmla="*/ 63 w 106"/>
                <a:gd name="T13" fmla="*/ 0 h 22"/>
                <a:gd name="T14" fmla="*/ 74 w 106"/>
                <a:gd name="T15" fmla="*/ 0 h 22"/>
                <a:gd name="T16" fmla="*/ 96 w 106"/>
                <a:gd name="T17" fmla="*/ 5 h 22"/>
                <a:gd name="T18" fmla="*/ 101 w 106"/>
                <a:gd name="T19" fmla="*/ 12 h 22"/>
                <a:gd name="T20" fmla="*/ 101 w 106"/>
                <a:gd name="T21" fmla="*/ 14 h 22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106" h="22">
                  <a:moveTo>
                    <a:pt x="105" y="21"/>
                  </a:moveTo>
                  <a:lnTo>
                    <a:pt x="72" y="8"/>
                  </a:lnTo>
                  <a:lnTo>
                    <a:pt x="39" y="8"/>
                  </a:lnTo>
                  <a:lnTo>
                    <a:pt x="6" y="21"/>
                  </a:lnTo>
                  <a:lnTo>
                    <a:pt x="0" y="8"/>
                  </a:lnTo>
                  <a:lnTo>
                    <a:pt x="33" y="0"/>
                  </a:lnTo>
                  <a:lnTo>
                    <a:pt x="67" y="0"/>
                  </a:lnTo>
                  <a:lnTo>
                    <a:pt x="78" y="0"/>
                  </a:lnTo>
                  <a:lnTo>
                    <a:pt x="100" y="8"/>
                  </a:lnTo>
                  <a:lnTo>
                    <a:pt x="105" y="16"/>
                  </a:lnTo>
                  <a:lnTo>
                    <a:pt x="105" y="21"/>
                  </a:lnTo>
                </a:path>
              </a:pathLst>
            </a:custGeom>
            <a:solidFill>
              <a:srgbClr val="A857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2" name="Freeform 89"/>
            <p:cNvSpPr>
              <a:spLocks/>
            </p:cNvSpPr>
            <p:nvPr/>
          </p:nvSpPr>
          <p:spPr bwMode="auto">
            <a:xfrm>
              <a:off x="1667" y="2981"/>
              <a:ext cx="889" cy="293"/>
            </a:xfrm>
            <a:custGeom>
              <a:avLst/>
              <a:gdLst>
                <a:gd name="T0" fmla="*/ 447 w 889"/>
                <a:gd name="T1" fmla="*/ 286 h 295"/>
                <a:gd name="T2" fmla="*/ 480 w 889"/>
                <a:gd name="T3" fmla="*/ 265 h 295"/>
                <a:gd name="T4" fmla="*/ 513 w 889"/>
                <a:gd name="T5" fmla="*/ 253 h 295"/>
                <a:gd name="T6" fmla="*/ 540 w 889"/>
                <a:gd name="T7" fmla="*/ 253 h 295"/>
                <a:gd name="T8" fmla="*/ 579 w 889"/>
                <a:gd name="T9" fmla="*/ 253 h 295"/>
                <a:gd name="T10" fmla="*/ 811 w 889"/>
                <a:gd name="T11" fmla="*/ 236 h 295"/>
                <a:gd name="T12" fmla="*/ 822 w 889"/>
                <a:gd name="T13" fmla="*/ 236 h 295"/>
                <a:gd name="T14" fmla="*/ 844 w 889"/>
                <a:gd name="T15" fmla="*/ 236 h 295"/>
                <a:gd name="T16" fmla="*/ 860 w 889"/>
                <a:gd name="T17" fmla="*/ 232 h 295"/>
                <a:gd name="T18" fmla="*/ 872 w 889"/>
                <a:gd name="T19" fmla="*/ 228 h 295"/>
                <a:gd name="T20" fmla="*/ 883 w 889"/>
                <a:gd name="T21" fmla="*/ 224 h 295"/>
                <a:gd name="T22" fmla="*/ 888 w 889"/>
                <a:gd name="T23" fmla="*/ 218 h 295"/>
                <a:gd name="T24" fmla="*/ 888 w 889"/>
                <a:gd name="T25" fmla="*/ 207 h 295"/>
                <a:gd name="T26" fmla="*/ 888 w 889"/>
                <a:gd name="T27" fmla="*/ 203 h 295"/>
                <a:gd name="T28" fmla="*/ 888 w 889"/>
                <a:gd name="T29" fmla="*/ 207 h 295"/>
                <a:gd name="T30" fmla="*/ 877 w 889"/>
                <a:gd name="T31" fmla="*/ 216 h 295"/>
                <a:gd name="T32" fmla="*/ 866 w 889"/>
                <a:gd name="T33" fmla="*/ 220 h 295"/>
                <a:gd name="T34" fmla="*/ 860 w 889"/>
                <a:gd name="T35" fmla="*/ 220 h 295"/>
                <a:gd name="T36" fmla="*/ 844 w 889"/>
                <a:gd name="T37" fmla="*/ 224 h 295"/>
                <a:gd name="T38" fmla="*/ 789 w 889"/>
                <a:gd name="T39" fmla="*/ 224 h 295"/>
                <a:gd name="T40" fmla="*/ 562 w 889"/>
                <a:gd name="T41" fmla="*/ 216 h 295"/>
                <a:gd name="T42" fmla="*/ 469 w 889"/>
                <a:gd name="T43" fmla="*/ 211 h 295"/>
                <a:gd name="T44" fmla="*/ 469 w 889"/>
                <a:gd name="T45" fmla="*/ 50 h 295"/>
                <a:gd name="T46" fmla="*/ 424 w 889"/>
                <a:gd name="T47" fmla="*/ 0 h 295"/>
                <a:gd name="T48" fmla="*/ 424 w 889"/>
                <a:gd name="T49" fmla="*/ 207 h 295"/>
                <a:gd name="T50" fmla="*/ 154 w 889"/>
                <a:gd name="T51" fmla="*/ 220 h 295"/>
                <a:gd name="T52" fmla="*/ 88 w 889"/>
                <a:gd name="T53" fmla="*/ 224 h 295"/>
                <a:gd name="T54" fmla="*/ 60 w 889"/>
                <a:gd name="T55" fmla="*/ 224 h 295"/>
                <a:gd name="T56" fmla="*/ 27 w 889"/>
                <a:gd name="T57" fmla="*/ 220 h 295"/>
                <a:gd name="T58" fmla="*/ 22 w 889"/>
                <a:gd name="T59" fmla="*/ 220 h 295"/>
                <a:gd name="T60" fmla="*/ 5 w 889"/>
                <a:gd name="T61" fmla="*/ 216 h 295"/>
                <a:gd name="T62" fmla="*/ 0 w 889"/>
                <a:gd name="T63" fmla="*/ 203 h 295"/>
                <a:gd name="T64" fmla="*/ 0 w 889"/>
                <a:gd name="T65" fmla="*/ 218 h 295"/>
                <a:gd name="T66" fmla="*/ 5 w 889"/>
                <a:gd name="T67" fmla="*/ 224 h 295"/>
                <a:gd name="T68" fmla="*/ 16 w 889"/>
                <a:gd name="T69" fmla="*/ 228 h 295"/>
                <a:gd name="T70" fmla="*/ 27 w 889"/>
                <a:gd name="T71" fmla="*/ 232 h 295"/>
                <a:gd name="T72" fmla="*/ 44 w 889"/>
                <a:gd name="T73" fmla="*/ 236 h 295"/>
                <a:gd name="T74" fmla="*/ 60 w 889"/>
                <a:gd name="T75" fmla="*/ 236 h 295"/>
                <a:gd name="T76" fmla="*/ 66 w 889"/>
                <a:gd name="T77" fmla="*/ 236 h 295"/>
                <a:gd name="T78" fmla="*/ 187 w 889"/>
                <a:gd name="T79" fmla="*/ 245 h 295"/>
                <a:gd name="T80" fmla="*/ 347 w 889"/>
                <a:gd name="T81" fmla="*/ 253 h 295"/>
                <a:gd name="T82" fmla="*/ 369 w 889"/>
                <a:gd name="T83" fmla="*/ 253 h 295"/>
                <a:gd name="T84" fmla="*/ 413 w 889"/>
                <a:gd name="T85" fmla="*/ 265 h 295"/>
                <a:gd name="T86" fmla="*/ 441 w 889"/>
                <a:gd name="T87" fmla="*/ 286 h 295"/>
                <a:gd name="T88" fmla="*/ 447 w 889"/>
                <a:gd name="T89" fmla="*/ 286 h 295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889" h="295">
                  <a:moveTo>
                    <a:pt x="447" y="294"/>
                  </a:moveTo>
                  <a:lnTo>
                    <a:pt x="480" y="273"/>
                  </a:lnTo>
                  <a:lnTo>
                    <a:pt x="513" y="261"/>
                  </a:lnTo>
                  <a:lnTo>
                    <a:pt x="540" y="261"/>
                  </a:lnTo>
                  <a:lnTo>
                    <a:pt x="579" y="261"/>
                  </a:lnTo>
                  <a:lnTo>
                    <a:pt x="811" y="244"/>
                  </a:lnTo>
                  <a:lnTo>
                    <a:pt x="822" y="244"/>
                  </a:lnTo>
                  <a:lnTo>
                    <a:pt x="844" y="244"/>
                  </a:lnTo>
                  <a:lnTo>
                    <a:pt x="860" y="240"/>
                  </a:lnTo>
                  <a:lnTo>
                    <a:pt x="872" y="236"/>
                  </a:lnTo>
                  <a:lnTo>
                    <a:pt x="883" y="232"/>
                  </a:lnTo>
                  <a:lnTo>
                    <a:pt x="888" y="224"/>
                  </a:lnTo>
                  <a:lnTo>
                    <a:pt x="888" y="211"/>
                  </a:lnTo>
                  <a:lnTo>
                    <a:pt x="888" y="207"/>
                  </a:lnTo>
                  <a:lnTo>
                    <a:pt x="888" y="211"/>
                  </a:lnTo>
                  <a:lnTo>
                    <a:pt x="877" y="220"/>
                  </a:lnTo>
                  <a:lnTo>
                    <a:pt x="866" y="228"/>
                  </a:lnTo>
                  <a:lnTo>
                    <a:pt x="860" y="228"/>
                  </a:lnTo>
                  <a:lnTo>
                    <a:pt x="844" y="232"/>
                  </a:lnTo>
                  <a:lnTo>
                    <a:pt x="789" y="232"/>
                  </a:lnTo>
                  <a:lnTo>
                    <a:pt x="562" y="220"/>
                  </a:lnTo>
                  <a:lnTo>
                    <a:pt x="469" y="215"/>
                  </a:lnTo>
                  <a:lnTo>
                    <a:pt x="469" y="50"/>
                  </a:lnTo>
                  <a:lnTo>
                    <a:pt x="424" y="0"/>
                  </a:lnTo>
                  <a:lnTo>
                    <a:pt x="424" y="211"/>
                  </a:lnTo>
                  <a:lnTo>
                    <a:pt x="154" y="228"/>
                  </a:lnTo>
                  <a:lnTo>
                    <a:pt x="88" y="232"/>
                  </a:lnTo>
                  <a:lnTo>
                    <a:pt x="60" y="232"/>
                  </a:lnTo>
                  <a:lnTo>
                    <a:pt x="27" y="228"/>
                  </a:lnTo>
                  <a:lnTo>
                    <a:pt x="22" y="228"/>
                  </a:lnTo>
                  <a:lnTo>
                    <a:pt x="5" y="220"/>
                  </a:lnTo>
                  <a:lnTo>
                    <a:pt x="0" y="207"/>
                  </a:lnTo>
                  <a:lnTo>
                    <a:pt x="0" y="224"/>
                  </a:lnTo>
                  <a:lnTo>
                    <a:pt x="5" y="232"/>
                  </a:lnTo>
                  <a:lnTo>
                    <a:pt x="16" y="236"/>
                  </a:lnTo>
                  <a:lnTo>
                    <a:pt x="27" y="240"/>
                  </a:lnTo>
                  <a:lnTo>
                    <a:pt x="44" y="244"/>
                  </a:lnTo>
                  <a:lnTo>
                    <a:pt x="60" y="244"/>
                  </a:lnTo>
                  <a:lnTo>
                    <a:pt x="66" y="244"/>
                  </a:lnTo>
                  <a:lnTo>
                    <a:pt x="187" y="253"/>
                  </a:lnTo>
                  <a:lnTo>
                    <a:pt x="347" y="261"/>
                  </a:lnTo>
                  <a:lnTo>
                    <a:pt x="369" y="261"/>
                  </a:lnTo>
                  <a:lnTo>
                    <a:pt x="413" y="273"/>
                  </a:lnTo>
                  <a:lnTo>
                    <a:pt x="441" y="294"/>
                  </a:lnTo>
                  <a:lnTo>
                    <a:pt x="447" y="294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3" name="Freeform 90"/>
            <p:cNvSpPr>
              <a:spLocks/>
            </p:cNvSpPr>
            <p:nvPr/>
          </p:nvSpPr>
          <p:spPr bwMode="auto">
            <a:xfrm>
              <a:off x="1531" y="3223"/>
              <a:ext cx="403" cy="433"/>
            </a:xfrm>
            <a:custGeom>
              <a:avLst/>
              <a:gdLst>
                <a:gd name="T0" fmla="*/ 253 w 403"/>
                <a:gd name="T1" fmla="*/ 133 h 433"/>
                <a:gd name="T2" fmla="*/ 386 w 403"/>
                <a:gd name="T3" fmla="*/ 432 h 433"/>
                <a:gd name="T4" fmla="*/ 402 w 403"/>
                <a:gd name="T5" fmla="*/ 432 h 433"/>
                <a:gd name="T6" fmla="*/ 264 w 403"/>
                <a:gd name="T7" fmla="*/ 133 h 433"/>
                <a:gd name="T8" fmla="*/ 204 w 403"/>
                <a:gd name="T9" fmla="*/ 0 h 433"/>
                <a:gd name="T10" fmla="*/ 198 w 403"/>
                <a:gd name="T11" fmla="*/ 0 h 433"/>
                <a:gd name="T12" fmla="*/ 138 w 403"/>
                <a:gd name="T13" fmla="*/ 133 h 433"/>
                <a:gd name="T14" fmla="*/ 0 w 403"/>
                <a:gd name="T15" fmla="*/ 432 h 433"/>
                <a:gd name="T16" fmla="*/ 16 w 403"/>
                <a:gd name="T17" fmla="*/ 432 h 433"/>
                <a:gd name="T18" fmla="*/ 154 w 403"/>
                <a:gd name="T19" fmla="*/ 133 h 433"/>
                <a:gd name="T20" fmla="*/ 198 w 403"/>
                <a:gd name="T21" fmla="*/ 21 h 433"/>
                <a:gd name="T22" fmla="*/ 253 w 403"/>
                <a:gd name="T23" fmla="*/ 133 h 433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0" t="0" r="r" b="b"/>
              <a:pathLst>
                <a:path w="403" h="433">
                  <a:moveTo>
                    <a:pt x="253" y="133"/>
                  </a:moveTo>
                  <a:lnTo>
                    <a:pt x="386" y="432"/>
                  </a:lnTo>
                  <a:lnTo>
                    <a:pt x="402" y="432"/>
                  </a:lnTo>
                  <a:lnTo>
                    <a:pt x="264" y="133"/>
                  </a:lnTo>
                  <a:lnTo>
                    <a:pt x="204" y="0"/>
                  </a:lnTo>
                  <a:lnTo>
                    <a:pt x="198" y="0"/>
                  </a:lnTo>
                  <a:lnTo>
                    <a:pt x="138" y="133"/>
                  </a:lnTo>
                  <a:lnTo>
                    <a:pt x="0" y="432"/>
                  </a:lnTo>
                  <a:lnTo>
                    <a:pt x="16" y="432"/>
                  </a:lnTo>
                  <a:lnTo>
                    <a:pt x="154" y="133"/>
                  </a:lnTo>
                  <a:lnTo>
                    <a:pt x="198" y="21"/>
                  </a:lnTo>
                  <a:lnTo>
                    <a:pt x="253" y="133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4" name="Freeform 91"/>
            <p:cNvSpPr>
              <a:spLocks/>
            </p:cNvSpPr>
            <p:nvPr/>
          </p:nvSpPr>
          <p:spPr bwMode="auto">
            <a:xfrm>
              <a:off x="2280" y="3223"/>
              <a:ext cx="411" cy="433"/>
            </a:xfrm>
            <a:custGeom>
              <a:avLst/>
              <a:gdLst>
                <a:gd name="T0" fmla="*/ 324 w 410"/>
                <a:gd name="T1" fmla="*/ 270 h 433"/>
                <a:gd name="T2" fmla="*/ 396 w 410"/>
                <a:gd name="T3" fmla="*/ 432 h 433"/>
                <a:gd name="T4" fmla="*/ 413 w 410"/>
                <a:gd name="T5" fmla="*/ 432 h 433"/>
                <a:gd name="T6" fmla="*/ 214 w 410"/>
                <a:gd name="T7" fmla="*/ 0 h 433"/>
                <a:gd name="T8" fmla="*/ 199 w 410"/>
                <a:gd name="T9" fmla="*/ 0 h 433"/>
                <a:gd name="T10" fmla="*/ 39 w 410"/>
                <a:gd name="T11" fmla="*/ 345 h 433"/>
                <a:gd name="T12" fmla="*/ 0 w 410"/>
                <a:gd name="T13" fmla="*/ 432 h 433"/>
                <a:gd name="T14" fmla="*/ 17 w 410"/>
                <a:gd name="T15" fmla="*/ 432 h 433"/>
                <a:gd name="T16" fmla="*/ 55 w 410"/>
                <a:gd name="T17" fmla="*/ 345 h 433"/>
                <a:gd name="T18" fmla="*/ 204 w 410"/>
                <a:gd name="T19" fmla="*/ 21 h 433"/>
                <a:gd name="T20" fmla="*/ 324 w 410"/>
                <a:gd name="T21" fmla="*/ 270 h 433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0" t="0" r="r" b="b"/>
              <a:pathLst>
                <a:path w="410" h="433">
                  <a:moveTo>
                    <a:pt x="320" y="270"/>
                  </a:moveTo>
                  <a:lnTo>
                    <a:pt x="392" y="432"/>
                  </a:lnTo>
                  <a:lnTo>
                    <a:pt x="409" y="432"/>
                  </a:lnTo>
                  <a:lnTo>
                    <a:pt x="210" y="0"/>
                  </a:lnTo>
                  <a:lnTo>
                    <a:pt x="199" y="0"/>
                  </a:lnTo>
                  <a:lnTo>
                    <a:pt x="39" y="345"/>
                  </a:lnTo>
                  <a:lnTo>
                    <a:pt x="0" y="432"/>
                  </a:lnTo>
                  <a:lnTo>
                    <a:pt x="17" y="432"/>
                  </a:lnTo>
                  <a:lnTo>
                    <a:pt x="55" y="345"/>
                  </a:lnTo>
                  <a:lnTo>
                    <a:pt x="204" y="21"/>
                  </a:lnTo>
                  <a:lnTo>
                    <a:pt x="320" y="270"/>
                  </a:lnTo>
                </a:path>
              </a:pathLst>
            </a:custGeom>
            <a:solidFill>
              <a:srgbClr val="FFFF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5" name="Freeform 92"/>
            <p:cNvSpPr>
              <a:spLocks/>
            </p:cNvSpPr>
            <p:nvPr/>
          </p:nvSpPr>
          <p:spPr bwMode="auto">
            <a:xfrm>
              <a:off x="1490" y="3657"/>
              <a:ext cx="481" cy="75"/>
            </a:xfrm>
            <a:custGeom>
              <a:avLst/>
              <a:gdLst>
                <a:gd name="T0" fmla="*/ 480 w 481"/>
                <a:gd name="T1" fmla="*/ 0 h 75"/>
                <a:gd name="T2" fmla="*/ 469 w 481"/>
                <a:gd name="T3" fmla="*/ 16 h 75"/>
                <a:gd name="T4" fmla="*/ 452 w 481"/>
                <a:gd name="T5" fmla="*/ 29 h 75"/>
                <a:gd name="T6" fmla="*/ 397 w 481"/>
                <a:gd name="T7" fmla="*/ 49 h 75"/>
                <a:gd name="T8" fmla="*/ 337 w 481"/>
                <a:gd name="T9" fmla="*/ 66 h 75"/>
                <a:gd name="T10" fmla="*/ 270 w 481"/>
                <a:gd name="T11" fmla="*/ 74 h 75"/>
                <a:gd name="T12" fmla="*/ 210 w 481"/>
                <a:gd name="T13" fmla="*/ 74 h 75"/>
                <a:gd name="T14" fmla="*/ 149 w 481"/>
                <a:gd name="T15" fmla="*/ 66 h 75"/>
                <a:gd name="T16" fmla="*/ 88 w 481"/>
                <a:gd name="T17" fmla="*/ 49 h 75"/>
                <a:gd name="T18" fmla="*/ 28 w 481"/>
                <a:gd name="T19" fmla="*/ 29 h 75"/>
                <a:gd name="T20" fmla="*/ 11 w 481"/>
                <a:gd name="T21" fmla="*/ 16 h 75"/>
                <a:gd name="T22" fmla="*/ 0 w 481"/>
                <a:gd name="T23" fmla="*/ 0 h 75"/>
                <a:gd name="T24" fmla="*/ 480 w 481"/>
                <a:gd name="T25" fmla="*/ 0 h 75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481" h="75">
                  <a:moveTo>
                    <a:pt x="480" y="0"/>
                  </a:moveTo>
                  <a:lnTo>
                    <a:pt x="469" y="16"/>
                  </a:lnTo>
                  <a:lnTo>
                    <a:pt x="452" y="29"/>
                  </a:lnTo>
                  <a:lnTo>
                    <a:pt x="397" y="49"/>
                  </a:lnTo>
                  <a:lnTo>
                    <a:pt x="337" y="66"/>
                  </a:lnTo>
                  <a:lnTo>
                    <a:pt x="270" y="74"/>
                  </a:lnTo>
                  <a:lnTo>
                    <a:pt x="210" y="74"/>
                  </a:lnTo>
                  <a:lnTo>
                    <a:pt x="149" y="66"/>
                  </a:lnTo>
                  <a:lnTo>
                    <a:pt x="88" y="49"/>
                  </a:lnTo>
                  <a:lnTo>
                    <a:pt x="28" y="29"/>
                  </a:lnTo>
                  <a:lnTo>
                    <a:pt x="11" y="16"/>
                  </a:lnTo>
                  <a:lnTo>
                    <a:pt x="0" y="0"/>
                  </a:lnTo>
                  <a:lnTo>
                    <a:pt x="480" y="0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6" name="Freeform 93"/>
            <p:cNvSpPr>
              <a:spLocks/>
            </p:cNvSpPr>
            <p:nvPr/>
          </p:nvSpPr>
          <p:spPr bwMode="auto">
            <a:xfrm>
              <a:off x="2237" y="3657"/>
              <a:ext cx="486" cy="75"/>
            </a:xfrm>
            <a:custGeom>
              <a:avLst/>
              <a:gdLst>
                <a:gd name="T0" fmla="*/ 471 w 487"/>
                <a:gd name="T1" fmla="*/ 16 h 75"/>
                <a:gd name="T2" fmla="*/ 454 w 487"/>
                <a:gd name="T3" fmla="*/ 29 h 75"/>
                <a:gd name="T4" fmla="*/ 449 w 487"/>
                <a:gd name="T5" fmla="*/ 29 h 75"/>
                <a:gd name="T6" fmla="*/ 393 w 487"/>
                <a:gd name="T7" fmla="*/ 49 h 75"/>
                <a:gd name="T8" fmla="*/ 333 w 487"/>
                <a:gd name="T9" fmla="*/ 66 h 75"/>
                <a:gd name="T10" fmla="*/ 272 w 487"/>
                <a:gd name="T11" fmla="*/ 74 h 75"/>
                <a:gd name="T12" fmla="*/ 210 w 487"/>
                <a:gd name="T13" fmla="*/ 74 h 75"/>
                <a:gd name="T14" fmla="*/ 149 w 487"/>
                <a:gd name="T15" fmla="*/ 66 h 75"/>
                <a:gd name="T16" fmla="*/ 88 w 487"/>
                <a:gd name="T17" fmla="*/ 49 h 75"/>
                <a:gd name="T18" fmla="*/ 33 w 487"/>
                <a:gd name="T19" fmla="*/ 29 h 75"/>
                <a:gd name="T20" fmla="*/ 33 w 487"/>
                <a:gd name="T21" fmla="*/ 29 h 75"/>
                <a:gd name="T22" fmla="*/ 11 w 487"/>
                <a:gd name="T23" fmla="*/ 16 h 75"/>
                <a:gd name="T24" fmla="*/ 0 w 487"/>
                <a:gd name="T25" fmla="*/ 0 h 75"/>
                <a:gd name="T26" fmla="*/ 482 w 487"/>
                <a:gd name="T27" fmla="*/ 0 h 75"/>
                <a:gd name="T28" fmla="*/ 471 w 487"/>
                <a:gd name="T29" fmla="*/ 16 h 75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0" t="0" r="r" b="b"/>
              <a:pathLst>
                <a:path w="487" h="75">
                  <a:moveTo>
                    <a:pt x="475" y="16"/>
                  </a:moveTo>
                  <a:lnTo>
                    <a:pt x="458" y="29"/>
                  </a:lnTo>
                  <a:lnTo>
                    <a:pt x="453" y="29"/>
                  </a:lnTo>
                  <a:lnTo>
                    <a:pt x="397" y="49"/>
                  </a:lnTo>
                  <a:lnTo>
                    <a:pt x="337" y="66"/>
                  </a:lnTo>
                  <a:lnTo>
                    <a:pt x="276" y="74"/>
                  </a:lnTo>
                  <a:lnTo>
                    <a:pt x="210" y="74"/>
                  </a:lnTo>
                  <a:lnTo>
                    <a:pt x="149" y="66"/>
                  </a:lnTo>
                  <a:lnTo>
                    <a:pt x="88" y="49"/>
                  </a:lnTo>
                  <a:lnTo>
                    <a:pt x="33" y="29"/>
                  </a:lnTo>
                  <a:lnTo>
                    <a:pt x="11" y="16"/>
                  </a:lnTo>
                  <a:lnTo>
                    <a:pt x="0" y="0"/>
                  </a:lnTo>
                  <a:lnTo>
                    <a:pt x="486" y="0"/>
                  </a:lnTo>
                  <a:lnTo>
                    <a:pt x="475" y="16"/>
                  </a:lnTo>
                </a:path>
              </a:pathLst>
            </a:custGeom>
            <a:solidFill>
              <a:srgbClr val="FFFF8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  <p:sp>
          <p:nvSpPr>
            <p:cNvPr id="47" name="Freeform 94"/>
            <p:cNvSpPr>
              <a:spLocks/>
            </p:cNvSpPr>
            <p:nvPr/>
          </p:nvSpPr>
          <p:spPr bwMode="auto">
            <a:xfrm>
              <a:off x="2132" y="3373"/>
              <a:ext cx="220" cy="41"/>
            </a:xfrm>
            <a:custGeom>
              <a:avLst/>
              <a:gdLst>
                <a:gd name="T0" fmla="*/ 0 w 222"/>
                <a:gd name="T1" fmla="*/ 16 h 42"/>
                <a:gd name="T2" fmla="*/ 164 w 222"/>
                <a:gd name="T3" fmla="*/ 0 h 42"/>
                <a:gd name="T4" fmla="*/ 213 w 222"/>
                <a:gd name="T5" fmla="*/ 37 h 42"/>
                <a:gd name="T6" fmla="*/ 50 w 222"/>
                <a:gd name="T7" fmla="*/ 20 h 42"/>
                <a:gd name="T8" fmla="*/ 0 w 222"/>
                <a:gd name="T9" fmla="*/ 16 h 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22" h="42">
                  <a:moveTo>
                    <a:pt x="0" y="16"/>
                  </a:moveTo>
                  <a:lnTo>
                    <a:pt x="171" y="0"/>
                  </a:lnTo>
                  <a:lnTo>
                    <a:pt x="221" y="41"/>
                  </a:lnTo>
                  <a:lnTo>
                    <a:pt x="50" y="20"/>
                  </a:lnTo>
                  <a:lnTo>
                    <a:pt x="0" y="16"/>
                  </a:lnTo>
                </a:path>
              </a:pathLst>
            </a:custGeom>
            <a:solidFill>
              <a:srgbClr val="A85700"/>
            </a:solidFill>
            <a:ln w="12700" cap="rnd" cmpd="sng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sr-Latn-BA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4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DAD8A94E-C58D-42CD-A624-117D23D21F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78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960694-2EE2-4785-AD5A-D76A0B5BA9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07058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Slide </a:t>
            </a:r>
            <a:fld id="{05F8A301-7608-410C-9BAE-DDDF40C46CB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6565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3F9975-8B72-4F66-8DA7-2EB77EE56A9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258984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608F9-5646-4F2A-A8B6-74F8FD6FE8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63304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38B5FA-CACF-4D2F-9022-C7F35FD6F1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7585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1E99D-B0B7-455A-AF43-454E5D149A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522206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2B6EA-1EF0-4801-8275-FE14DFF68E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139201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CAC50A38-A212-4C58-A33A-A4729FAC483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EFA67-A853-4C29-B084-9430550EB60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98781980-CDB4-475C-939C-942AD4D5A29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619D74-E5E1-4FD7-BD4C-50EF5C12D1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4761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15131620-4A35-4AB0-B211-4AE26AA78771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8467DD0D-8117-4500-B764-34C2C262C315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AE47F-F92D-4378-B0C1-EB8C588187A7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2CD8E9-BAC3-40FC-BADC-31711E1C574A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B0111B-BA76-49F5-8C2F-9C3DD054194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53EAAB-0D27-44B1-B375-D3749926CF33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33319-C963-43F2-861D-A8E1E91BC00F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62F87-012C-4E27-B45A-A97240758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01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2FCDE6-056C-4B59-9BB1-D5EA7FF40A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7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8934EA-1ACA-46D0-A4A6-16336BE379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790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D45B77-B05F-459D-9CBF-B5547B19EF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99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DFEA9-DBAC-41F0-9A9F-0AA9EC7D09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0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64C98AA6-7162-4782-B3BB-BB6B702044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90" r:id="rId1"/>
    <p:sldLayoutId id="2147485491" r:id="rId2"/>
    <p:sldLayoutId id="2147485492" r:id="rId3"/>
    <p:sldLayoutId id="2147485493" r:id="rId4"/>
    <p:sldLayoutId id="2147485494" r:id="rId5"/>
    <p:sldLayoutId id="2147485495" r:id="rId6"/>
    <p:sldLayoutId id="2147485496" r:id="rId7"/>
    <p:sldLayoutId id="2147485497" r:id="rId8"/>
    <p:sldLayoutId id="2147485498" r:id="rId9"/>
    <p:sldLayoutId id="2147485499" r:id="rId10"/>
    <p:sldLayoutId id="214748550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  <a:ea typeface="ＭＳ Ｐゴシック" pitchFamily="-109" charset="-128"/>
          <a:cs typeface="ＭＳ Ｐゴシック" pitchFamily="-109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115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en-GB" altLang="sr-Latn-R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en-GB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GB"/>
              <a:t> Slide  </a:t>
            </a:r>
            <a:fld id="{C18FE1DB-8F5B-4F0A-B08C-1457E28FC7E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01" r:id="rId1"/>
    <p:sldLayoutId id="2147485502" r:id="rId2"/>
    <p:sldLayoutId id="2147485503" r:id="rId3"/>
    <p:sldLayoutId id="2147485504" r:id="rId4"/>
    <p:sldLayoutId id="2147485505" r:id="rId5"/>
    <p:sldLayoutId id="2147485506" r:id="rId6"/>
    <p:sldLayoutId id="2147485507" r:id="rId7"/>
    <p:sldLayoutId id="2147485508" r:id="rId8"/>
    <p:sldLayoutId id="2147485509" r:id="rId9"/>
    <p:sldLayoutId id="2147485510" r:id="rId10"/>
    <p:sldLayoutId id="2147485511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pitchFamily="-109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1151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title style</a:t>
            </a:r>
            <a:endParaRPr lang="en-GB" altLang="sr-Latn-R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r-Latn-RS" smtClean="0"/>
              <a:t>Click to edit Master text styles</a:t>
            </a:r>
          </a:p>
          <a:p>
            <a:pPr lvl="1"/>
            <a:r>
              <a:rPr lang="en-US" altLang="sr-Latn-RS" smtClean="0"/>
              <a:t>Second level</a:t>
            </a:r>
          </a:p>
          <a:p>
            <a:pPr lvl="2"/>
            <a:r>
              <a:rPr lang="en-US" altLang="sr-Latn-RS" smtClean="0"/>
              <a:t>Third level</a:t>
            </a:r>
          </a:p>
          <a:p>
            <a:pPr lvl="3"/>
            <a:r>
              <a:rPr lang="en-US" altLang="sr-Latn-RS" smtClean="0"/>
              <a:t>Fourth level</a:t>
            </a:r>
          </a:p>
          <a:p>
            <a:pPr lvl="4"/>
            <a:r>
              <a:rPr lang="en-US" altLang="sr-Latn-RS" smtClean="0"/>
              <a:t>Fifth level</a:t>
            </a:r>
            <a:endParaRPr lang="en-GB" altLang="sr-Latn-R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Trebuchet MS" charset="0"/>
              </a:defRPr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Trebuchet MS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Trebuchet MS" charset="0"/>
              </a:defRPr>
            </a:lvl1pPr>
          </a:lstStyle>
          <a:p>
            <a:pPr>
              <a:defRPr/>
            </a:pPr>
            <a:r>
              <a:rPr lang="en-GB"/>
              <a:t> Slide  </a:t>
            </a:r>
            <a:fld id="{AB59732E-C04F-4A40-B8A7-A33D74047E6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12" r:id="rId1"/>
    <p:sldLayoutId id="2147485513" r:id="rId2"/>
    <p:sldLayoutId id="2147485514" r:id="rId3"/>
    <p:sldLayoutId id="2147485515" r:id="rId4"/>
    <p:sldLayoutId id="2147485516" r:id="rId5"/>
    <p:sldLayoutId id="2147485517" r:id="rId6"/>
    <p:sldLayoutId id="2147485518" r:id="rId7"/>
    <p:sldLayoutId id="2147485519" r:id="rId8"/>
    <p:sldLayoutId id="2147485520" r:id="rId9"/>
    <p:sldLayoutId id="2147485521" r:id="rId10"/>
    <p:sldLayoutId id="2147485522" r:id="rId11"/>
    <p:sldLayoutId id="2147485523" r:id="rId12"/>
    <p:sldLayoutId id="2147485524" r:id="rId13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Trebuchet MS"/>
          <a:ea typeface="Trebuchet MS"/>
          <a:cs typeface="Trebuchet M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rebuchet MS" charset="0"/>
          <a:ea typeface="Trebuchet MS" charset="0"/>
          <a:cs typeface="Trebuchet MS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Trebuchet MS"/>
          <a:ea typeface="Trebuchet MS"/>
          <a:cs typeface="Trebuchet M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Trebuchet MS"/>
          <a:ea typeface="Trebuchet MS"/>
          <a:cs typeface="Trebuchet M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Trebuchet MS"/>
          <a:ea typeface="Trebuchet MS"/>
          <a:cs typeface="Trebuchet M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Trebuchet MS"/>
          <a:ea typeface="Trebuchet MS"/>
          <a:cs typeface="Trebuchet M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Trebuchet MS"/>
          <a:ea typeface="Trebuchet MS"/>
          <a:cs typeface="Trebuchet M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C4 S4 SPS E080310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C98AA6-7162-4782-B3BB-BB6B702044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645" r:id="rId1"/>
    <p:sldLayoutId id="2147485646" r:id="rId2"/>
    <p:sldLayoutId id="2147485647" r:id="rId3"/>
    <p:sldLayoutId id="2147485648" r:id="rId4"/>
    <p:sldLayoutId id="2147485649" r:id="rId5"/>
    <p:sldLayoutId id="2147485650" r:id="rId6"/>
    <p:sldLayoutId id="2147485651" r:id="rId7"/>
    <p:sldLayoutId id="2147485652" r:id="rId8"/>
    <p:sldLayoutId id="2147485653" r:id="rId9"/>
    <p:sldLayoutId id="2147485654" r:id="rId10"/>
    <p:sldLayoutId id="214748565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5"/>
          <p:cNvSpPr>
            <a:spLocks noChangeArrowheads="1"/>
          </p:cNvSpPr>
          <p:nvPr/>
        </p:nvSpPr>
        <p:spPr bwMode="auto">
          <a:xfrm>
            <a:off x="249383" y="499506"/>
            <a:ext cx="8526482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l-PL" altLang="sr-Latn-RS" sz="4000" b="1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sr-Latn-BA" altLang="sr-Latn-RS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sr-Latn-BA" altLang="sr-Latn-RS" sz="36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sr-Latn-BA" altLang="sr-Latn-RS" sz="3600" b="1" u="sng" dirty="0" smtClean="0">
                <a:latin typeface="Times New Roman" pitchFamily="18" charset="0"/>
                <a:cs typeface="Times New Roman" pitchFamily="18" charset="0"/>
              </a:rPr>
              <a:t>Specifične nabavke</a:t>
            </a:r>
            <a:endParaRPr lang="sr-Latn-CS" altLang="sr-Latn-RS" sz="4000" b="1" dirty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sr-Latn-CS" altLang="sr-Latn-R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endParaRPr lang="sr-Latn-CS" altLang="sr-Latn-R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ct val="0"/>
              </a:spcBef>
              <a:buFontTx/>
              <a:buNone/>
            </a:pPr>
            <a:r>
              <a:rPr lang="sr-Latn-CS" altLang="sr-Latn-RS" sz="3600" b="1" dirty="0" smtClean="0">
                <a:latin typeface="Times New Roman" pitchFamily="18" charset="0"/>
                <a:cs typeface="Times New Roman" pitchFamily="18" charset="0"/>
              </a:rPr>
              <a:t>Mr Brankica Šarić</a:t>
            </a:r>
          </a:p>
          <a:p>
            <a:pPr algn="r">
              <a:spcBef>
                <a:spcPct val="0"/>
              </a:spcBef>
              <a:buFontTx/>
              <a:buNone/>
            </a:pPr>
            <a:r>
              <a:rPr lang="sr-Latn-CS" altLang="sr-Latn-RS" sz="3600" b="1" dirty="0" smtClean="0">
                <a:latin typeface="Times New Roman" pitchFamily="18" charset="0"/>
                <a:cs typeface="Times New Roman" pitchFamily="18" charset="0"/>
              </a:rPr>
              <a:t>Akreditovani predavač javnih nabavki </a:t>
            </a:r>
            <a:endParaRPr lang="sr-Latn-CS" altLang="sr-Latn-RS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Primjer</a:t>
            </a:r>
            <a:b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</a:b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641871378"/>
              </p:ext>
            </p:extLst>
          </p:nvPr>
        </p:nvGraphicFramePr>
        <p:xfrm>
          <a:off x="1591294" y="1662549"/>
          <a:ext cx="6008915" cy="3811972"/>
        </p:xfrm>
        <a:graphic>
          <a:graphicData uri="http://schemas.openxmlformats.org/drawingml/2006/table">
            <a:tbl>
              <a:tblPr/>
              <a:tblGrid>
                <a:gridCol w="1726442"/>
                <a:gridCol w="2286975"/>
                <a:gridCol w="1053802"/>
                <a:gridCol w="941696"/>
              </a:tblGrid>
              <a:tr h="364783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Utrošena količina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1.000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UKUPNO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1.757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8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1.707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021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RAZLIKA </a:t>
                      </a:r>
                      <a:r>
                        <a:rPr lang="sr-Latn-BA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P1 – P2</a:t>
                      </a:r>
                      <a:endParaRPr lang="sr-Latn-BA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sr-Latn-BA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38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Pretplatničke usluge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Pre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sr-Latn-BA" altLang="sr-Latn-RS" sz="2400" dirty="0" err="1" smtClean="0">
                <a:latin typeface="Times New Roman" pitchFamily="18" charset="0"/>
                <a:cs typeface="Times New Roman" pitchFamily="18" charset="0"/>
              </a:rPr>
              <a:t>plat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ničke 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usluge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(dnevna štamp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a, SG, i sl.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vi-VN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Novine, stručni časopisi, periodične publikacije i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časopisi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22200000-2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) – roba.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Nabavka 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usluga – pretplatničke usluge – izbor ponuđača koji će za potrebe ugovornog organa nabavljati i isporučivati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novine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vi-VN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Usluge 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novinske agencije (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92400000-5) – objava oglasa.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Službene novine</a:t>
            </a: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22211100-3)</a:t>
            </a:r>
          </a:p>
          <a:p>
            <a:pPr marL="891540" lvl="3" indent="-342900" algn="just">
              <a:buFont typeface="Times New Roman" panose="02020603050405020304" pitchFamily="18" charset="0"/>
              <a:buChar char="–"/>
            </a:pPr>
            <a:r>
              <a:rPr lang="vi-VN" altLang="sr-Latn-RS" sz="2000" dirty="0" smtClean="0">
                <a:latin typeface="Times New Roman" pitchFamily="18" charset="0"/>
                <a:cs typeface="Times New Roman" pitchFamily="18" charset="0"/>
              </a:rPr>
              <a:t>zakonski monopol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 objava (član 10. d) i član 36.)</a:t>
            </a: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vi-VN" altLang="sr-Latn-R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Vrsta </a:t>
            </a:r>
            <a:r>
              <a:rPr lang="vi-VN" altLang="sr-Latn-R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postupka</a:t>
            </a:r>
            <a:r>
              <a:rPr lang="sr-Latn-BA" altLang="sr-Latn-R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altLang="sr-Latn-RS" sz="2400" dirty="0">
              <a:solidFill>
                <a:prstClr val="black">
                  <a:lumMod val="75000"/>
                  <a:lumOff val="25000"/>
                </a:prstClr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Clr>
                <a:srgbClr val="F14124">
                  <a:lumMod val="75000"/>
                </a:srgbClr>
              </a:buClr>
              <a:buFont typeface="Wingdings" panose="05000000000000000000" pitchFamily="2" charset="2"/>
              <a:buChar char="v"/>
            </a:pPr>
            <a:r>
              <a:rPr lang="vi-VN" altLang="sr-Latn-RS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Kriterij za izbor najpovoljnijeg </a:t>
            </a:r>
            <a:r>
              <a:rPr lang="vi-VN" altLang="sr-Latn-R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ponuđača</a:t>
            </a:r>
            <a:r>
              <a:rPr lang="sr-Latn-BA" altLang="sr-Latn-RS" sz="24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sr-Latn-BA" altLang="sr-Latn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00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b="1" dirty="0" smtClean="0">
                <a:latin typeface="Times New Roman" pitchFamily="18" charset="0"/>
                <a:cs typeface="Times New Roman" pitchFamily="18" charset="0"/>
              </a:rPr>
              <a:t>Higijenski materijal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Higijenski materijal:</a:t>
            </a:r>
          </a:p>
          <a:p>
            <a:pPr marL="891540" lvl="3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proizvodi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za čišćenje i poliranje, </a:t>
            </a:r>
          </a:p>
          <a:p>
            <a:pPr marL="891540" lvl="3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2000" dirty="0" err="1" smtClean="0">
                <a:latin typeface="Times New Roman" pitchFamily="18" charset="0"/>
                <a:cs typeface="Times New Roman" pitchFamily="18" charset="0"/>
              </a:rPr>
              <a:t>toaletni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papir,  </a:t>
            </a:r>
          </a:p>
          <a:p>
            <a:pPr marL="891540" lvl="3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maramice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marL="891540" lvl="3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papirni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brisači za ruke,</a:t>
            </a:r>
          </a:p>
          <a:p>
            <a:pPr marL="891540" lvl="3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papirne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salvete itd.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Plan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nabavki.</a:t>
            </a:r>
            <a:endParaRPr lang="sr-Latn-BA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Vrsta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postupka.</a:t>
            </a:r>
            <a:endParaRPr lang="sr-Latn-BA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Kriterij: najniža cijena ili ekonomski </a:t>
            </a:r>
            <a:r>
              <a:rPr lang="sr-Latn-BA" altLang="sr-Latn-RS" sz="2400">
                <a:latin typeface="Times New Roman" pitchFamily="18" charset="0"/>
                <a:cs typeface="Times New Roman" pitchFamily="18" charset="0"/>
              </a:rPr>
              <a:t>najpovoljnija </a:t>
            </a:r>
            <a:r>
              <a:rPr lang="sr-Latn-BA" altLang="sr-Latn-RS" sz="2400" smtClean="0">
                <a:latin typeface="Times New Roman" pitchFamily="18" charset="0"/>
                <a:cs typeface="Times New Roman" pitchFamily="18" charset="0"/>
              </a:rPr>
              <a:t>ponuda.</a:t>
            </a:r>
            <a:endParaRPr lang="sr-Latn-BA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Definisati rok 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isporuke.</a:t>
            </a:r>
            <a:endParaRPr lang="sr-Latn-BA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sr-Latn-BA" altLang="sr-Latn-RS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48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Nabavka lijekova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 fontScale="92500" lnSpcReduction="10000"/>
          </a:bodyPr>
          <a:lstStyle/>
          <a:p>
            <a:pPr marL="342900" lvl="1" indent="-342900" algn="just">
              <a:buFont typeface="Wingdings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Promet </a:t>
            </a:r>
            <a:r>
              <a:rPr lang="sr-Latn-CS" altLang="sr-Latn-RS" sz="2400" dirty="0"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veliko lijekova → pravna lica koja imaju Dozvolu/Rješenje </a:t>
            </a:r>
            <a:r>
              <a:rPr lang="sr-Latn-CS" altLang="sr-Latn-RS" sz="2400" dirty="0">
                <a:latin typeface="Times New Roman" pitchFamily="18" charset="0"/>
                <a:cs typeface="Times New Roman" pitchFamily="18" charset="0"/>
              </a:rPr>
              <a:t>za promet </a:t>
            </a: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lijekova (član 63. Zakona o lijekovima i medicinskim sredstvima).</a:t>
            </a: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Kvalifikacioni uslov „Važeće Rješenje Agencije za lijekove i medicinska sredstva BiH kojim se ponuđaču odobrava vršenje prometa lijekovima“.</a:t>
            </a: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Autorizacija?</a:t>
            </a:r>
          </a:p>
          <a:p>
            <a:pPr marL="0" lvl="1" indent="0" algn="just">
              <a:buNone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„Član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49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. stav (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pod 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b):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opis 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tehničke opremljenosti i osposobljenosti, s naglaskom na „osposobljenosti“ jer ovlaštenje (autorizacija) zapravo znači da je proizvođač osposobio ponuđača da rukuje određenom robom od preuzimanja do isporuke (jer se radi o robi za koju je nužno imati poseban režim skladištenja i distribucije) te da proizvođač u konačnici neće osporavati kvalitetu robe ili eventualne greške iz razloga što su kupljeni od neovlaštenog ponuđača koji nije provjeren od strane njega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“</a:t>
            </a:r>
            <a:endParaRPr lang="sr-Latn-CS" alt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1" indent="0" algn="just">
              <a:buNone/>
            </a:pPr>
            <a:endParaRPr lang="pl-PL" alt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itchFamily="2" charset="2"/>
              <a:buChar char="v"/>
            </a:pPr>
            <a:endParaRPr lang="sr-Latn-CS" alt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itchFamily="2" charset="2"/>
              <a:buChar char="v"/>
            </a:pPr>
            <a:endParaRPr lang="sr-Latn-CS" alt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8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Nabavka lijekova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39750" y="1397742"/>
            <a:ext cx="8075613" cy="4802188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Zahtjevi za registrovane lijekove: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Važeće Rješenje Agencije za lijekove i medicinska sredstva </a:t>
            </a:r>
            <a:r>
              <a:rPr lang="sr-Latn-CS" altLang="sr-Latn-RS" sz="20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 kao dokaz da je lijek registrovan u </a:t>
            </a:r>
            <a:r>
              <a:rPr lang="sr-Latn-CS" altLang="sr-Latn-RS" sz="20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Izjava da će </a:t>
            </a:r>
            <a:r>
              <a:rPr lang="sr-Latn-CS" altLang="sr-Latn-RS" sz="2000" dirty="0" err="1" smtClean="0">
                <a:latin typeface="Times New Roman" pitchFamily="18" charset="0"/>
                <a:cs typeface="Times New Roman" pitchFamily="18" charset="0"/>
              </a:rPr>
              <a:t>obezbijediti</a:t>
            </a: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 nalaz Kontrolnog laboratorija Agencije za lijekove i medicinska sredstva </a:t>
            </a:r>
            <a:r>
              <a:rPr lang="sr-Latn-CS" altLang="sr-Latn-RS" sz="2000" dirty="0" err="1" smtClean="0">
                <a:latin typeface="Times New Roman" pitchFamily="18" charset="0"/>
                <a:cs typeface="Times New Roman" pitchFamily="18" charset="0"/>
              </a:rPr>
              <a:t>BiH</a:t>
            </a: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 i isti dostaviti prilikom isporuke lijeka.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Član 71. Zakona o lijekovima i medicinskim sredstvima:</a:t>
            </a:r>
          </a:p>
          <a:p>
            <a:pPr marL="1458468" lvl="5" indent="-342900" algn="just">
              <a:buFont typeface="Times New Roman" panose="02020603050405020304" pitchFamily="18" charset="0"/>
              <a:buChar char="–"/>
            </a:pP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Izjava o usklađenosti pakovanja lijeka u skladu sa ZOLMS i  Pravilnikom </a:t>
            </a:r>
            <a:r>
              <a:rPr lang="sr-Latn-CS" altLang="sr-Latn-RS" sz="2000" dirty="0">
                <a:latin typeface="Times New Roman" pitchFamily="18" charset="0"/>
                <a:cs typeface="Times New Roman" pitchFamily="18" charset="0"/>
              </a:rPr>
              <a:t>o sadržaju i načinu označavanja spoljašnjeg i unutrašnjeg pakovanja </a:t>
            </a:r>
            <a:r>
              <a:rPr lang="sr-Latn-CS" altLang="sr-Latn-RS" sz="2000" dirty="0" smtClean="0">
                <a:latin typeface="Times New Roman" pitchFamily="18" charset="0"/>
                <a:cs typeface="Times New Roman" pitchFamily="18" charset="0"/>
              </a:rPr>
              <a:t>lijeka ili</a:t>
            </a:r>
          </a:p>
          <a:p>
            <a:pPr marL="1458468" lvl="5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vi-VN" altLang="sr-Latn-RS" sz="2000" dirty="0" smtClean="0">
                <a:latin typeface="Times New Roman" pitchFamily="18" charset="0"/>
                <a:cs typeface="Times New Roman" pitchFamily="18" charset="0"/>
              </a:rPr>
              <a:t>opiju </a:t>
            </a:r>
            <a:r>
              <a:rPr lang="vi-VN" altLang="sr-Latn-RS" sz="2000" dirty="0">
                <a:latin typeface="Times New Roman" pitchFamily="18" charset="0"/>
                <a:cs typeface="Times New Roman" pitchFamily="18" charset="0"/>
              </a:rPr>
              <a:t>saglasnosti Agencije za lijekove i medicinska sredstva Bosne i Hercegovine za promet u neprilagođenom pakovanju pod propisanim </a:t>
            </a:r>
            <a:r>
              <a:rPr lang="vi-VN" altLang="sr-Latn-RS" sz="2000" dirty="0" smtClean="0">
                <a:latin typeface="Times New Roman" pitchFamily="18" charset="0"/>
                <a:cs typeface="Times New Roman" pitchFamily="18" charset="0"/>
              </a:rPr>
              <a:t>uslovima</a:t>
            </a:r>
            <a:r>
              <a:rPr lang="sr-Latn-BA" altLang="sr-Latn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altLang="sr-Latn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48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Nabavka lijekova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39750" y="1151907"/>
            <a:ext cx="8075613" cy="5545776"/>
          </a:xfrm>
        </p:spPr>
        <p:txBody>
          <a:bodyPr>
            <a:normAutofit/>
          </a:bodyPr>
          <a:lstStyle/>
          <a:p>
            <a:pPr marL="342900" lvl="1" indent="-342900" algn="just">
              <a:spcBef>
                <a:spcPts val="0"/>
              </a:spcBef>
              <a:buFont typeface="Wingdings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Član 42. ZOLMS: istekla dozvola za promet lijeka i nije obnovljena → može </a:t>
            </a:r>
            <a:r>
              <a:rPr lang="sr-Latn-CS" altLang="sr-Latn-RS" sz="2400" dirty="0">
                <a:latin typeface="Times New Roman" pitchFamily="18" charset="0"/>
                <a:cs typeface="Times New Roman" pitchFamily="18" charset="0"/>
              </a:rPr>
              <a:t>biti u prometu do 12 mjeseci po </a:t>
            </a: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isteku dozvole</a:t>
            </a:r>
            <a:r>
              <a:rPr lang="sr-Latn-CS" altLang="sr-Latn-RS" sz="2400" dirty="0">
                <a:latin typeface="Times New Roman" pitchFamily="18" charset="0"/>
                <a:cs typeface="Times New Roman" pitchFamily="18" charset="0"/>
              </a:rPr>
              <a:t>, osim u </a:t>
            </a: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slučaju </a:t>
            </a:r>
            <a:r>
              <a:rPr lang="sr-Latn-CS" altLang="sr-Latn-RS" sz="2400" dirty="0">
                <a:latin typeface="Times New Roman" pitchFamily="18" charset="0"/>
                <a:cs typeface="Times New Roman" pitchFamily="18" charset="0"/>
              </a:rPr>
              <a:t>razloga koji se odnose na </a:t>
            </a: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sigurnost ili </a:t>
            </a:r>
            <a:r>
              <a:rPr lang="sr-Latn-CS" altLang="sr-Latn-RS" sz="2400" dirty="0">
                <a:latin typeface="Times New Roman" pitchFamily="18" charset="0"/>
                <a:cs typeface="Times New Roman" pitchFamily="18" charset="0"/>
              </a:rPr>
              <a:t>djelotvornost </a:t>
            </a: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lijeka.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U izuzetnim slučajevima moguće je nabaviti i </a:t>
            </a:r>
            <a:r>
              <a:rPr lang="sr-Latn-CS" altLang="sr-Latn-RS" sz="2400" dirty="0" err="1" smtClean="0">
                <a:latin typeface="Times New Roman" pitchFamily="18" charset="0"/>
                <a:cs typeface="Times New Roman" pitchFamily="18" charset="0"/>
              </a:rPr>
              <a:t>neregistrovan</a:t>
            </a: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lijek (Član 31. ZOLMS i Pravilnik o uslovima za uvoz lijekova koji nemaju dozvolu za stavljanje u promet u Bosni i Hercegovini).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Zahtjevi: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vi-VN" altLang="sr-Latn-RS" sz="1800" dirty="0">
                <a:latin typeface="Times New Roman" pitchFamily="18" charset="0"/>
                <a:cs typeface="Times New Roman" pitchFamily="18" charset="0"/>
              </a:rPr>
              <a:t>sertifikat proizvođača o kvalitetu </a:t>
            </a:r>
            <a:r>
              <a:rPr lang="vi-VN" altLang="sr-Latn-RS" sz="1800" dirty="0" smtClean="0">
                <a:latin typeface="Times New Roman" pitchFamily="18" charset="0"/>
                <a:cs typeface="Times New Roman" pitchFamily="18" charset="0"/>
              </a:rPr>
              <a:t>lijeka</a:t>
            </a:r>
            <a:r>
              <a:rPr lang="sr-Latn-BA" altLang="sr-Latn-RS" sz="1800" dirty="0" smtClean="0">
                <a:latin typeface="Times New Roman" pitchFamily="18" charset="0"/>
                <a:cs typeface="Times New Roman" pitchFamily="18" charset="0"/>
              </a:rPr>
              <a:t> (izdaje proizvođač);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sr-Latn-CS" altLang="sr-Latn-RS" sz="1800" dirty="0">
                <a:latin typeface="Times New Roman" pitchFamily="18" charset="0"/>
                <a:cs typeface="Times New Roman" pitchFamily="18" charset="0"/>
              </a:rPr>
              <a:t>važeću potvrdu nadležnog organa da se lijek nalazi u prometu u zemlji </a:t>
            </a:r>
            <a:r>
              <a:rPr lang="sr-Latn-CS" altLang="sr-Latn-RS" sz="1800" dirty="0" smtClean="0">
                <a:latin typeface="Times New Roman" pitchFamily="18" charset="0"/>
                <a:cs typeface="Times New Roman" pitchFamily="18" charset="0"/>
              </a:rPr>
              <a:t>izvoznici – CPP na obrascu Svjetske zdravstvene organizacije;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vi-VN" altLang="sr-Latn-RS" sz="1800" dirty="0">
                <a:latin typeface="Times New Roman" pitchFamily="18" charset="0"/>
                <a:cs typeface="Times New Roman" pitchFamily="18" charset="0"/>
              </a:rPr>
              <a:t>važeću potvrdu nadležnog organa da je lijek proizveden u skladu sa dobrom proizvođačkom praksom (GMP</a:t>
            </a:r>
            <a:r>
              <a:rPr lang="vi-VN" altLang="sr-Latn-R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r-Latn-BA" altLang="sr-Latn-R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Latn-CS" alt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endParaRPr lang="sr-Latn-CS" altLang="sr-Latn-R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buFont typeface="Times New Roman" panose="02020603050405020304" pitchFamily="18" charset="0"/>
              <a:buChar char="–"/>
            </a:pPr>
            <a:endParaRPr lang="sr-Latn-CS" altLang="sr-Latn-R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317673"/>
            <a:ext cx="1828800" cy="38001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3420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Kriteriji za bodovanje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39750" y="1009403"/>
            <a:ext cx="8075613" cy="5723906"/>
          </a:xfrm>
        </p:spPr>
        <p:txBody>
          <a:bodyPr>
            <a:normAutofit fontScale="92500"/>
          </a:bodyPr>
          <a:lstStyle/>
          <a:p>
            <a:pPr marL="342900" lvl="1" indent="-342900" algn="just">
              <a:buFont typeface="Wingdings" pitchFamily="2" charset="2"/>
              <a:buChar char="v"/>
            </a:pPr>
            <a:r>
              <a:rPr lang="sr-Latn-CS" altLang="sr-Latn-R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U BiH kriteriji za bodovanje: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vi-VN" altLang="sr-Latn-RS" sz="2000" dirty="0">
                <a:latin typeface="Times New Roman" pitchFamily="18" charset="0"/>
                <a:cs typeface="Times New Roman" pitchFamily="18" charset="0"/>
              </a:rPr>
              <a:t>Ekonomski najpovoljnija ponuda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vi-VN" altLang="sr-Latn-RS" sz="2000" dirty="0">
                <a:latin typeface="Times New Roman" pitchFamily="18" charset="0"/>
                <a:cs typeface="Times New Roman" pitchFamily="18" charset="0"/>
              </a:rPr>
              <a:t>Najniža cijena</a:t>
            </a: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Podkriteriji 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koji se kod nas koriste su uglavnom cijena i rok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 →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 skuplji proizvod zbog ponuđenog dugog roka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plaćanja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sr-Cyrl-BA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Latn-BA" altLang="sr-Latn-RS" sz="2400" dirty="0">
                <a:latin typeface="Times New Roman" pitchFamily="18" charset="0"/>
                <a:ea typeface="Trebuchet MS" pitchFamily="34" charset="0"/>
                <a:cs typeface="Times New Roman" pitchFamily="18" charset="0"/>
              </a:rPr>
              <a:t>Z</a:t>
            </a:r>
            <a:r>
              <a:rPr lang="sr-Latn-CS" altLang="sr-Latn-RS" sz="2400" dirty="0" err="1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akon</a:t>
            </a:r>
            <a:r>
              <a:rPr lang="sr-Latn-CS" altLang="sr-Latn-RS" sz="2400" dirty="0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</a:t>
            </a:r>
            <a:r>
              <a:rPr lang="sr-Latn-CS" altLang="sr-Latn-RS" sz="24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o rokovima izmirenja novčanih </a:t>
            </a:r>
            <a:r>
              <a:rPr lang="sr-Latn-CS" altLang="sr-Latn-RS" sz="2400" dirty="0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obaveza</a:t>
            </a:r>
            <a:r>
              <a:rPr lang="sr-Latn-CS" altLang="sr-Latn-RS" sz="2300" dirty="0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:</a:t>
            </a:r>
            <a:endParaRPr lang="sr-Latn-CS" altLang="sr-Latn-RS" sz="1800" dirty="0" smtClean="0">
              <a:latin typeface="Times New Roman" panose="02020603050405020304" pitchFamily="18" charset="0"/>
              <a:ea typeface="Trebuchet MS" pitchFamily="34" charset="0"/>
              <a:cs typeface="Times New Roman" panose="02020603050405020304" pitchFamily="18" charset="0"/>
            </a:endParaRP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sr-Latn-CS" altLang="sr-Latn-RS" sz="1800" dirty="0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Srbija </a:t>
            </a:r>
            <a:r>
              <a:rPr lang="sr-Latn-CS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– 60 dana za u </a:t>
            </a:r>
            <a:r>
              <a:rPr lang="vi-VN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govore zaključene između firmi, počev od 1. januara 2016. godine. Kada je reč o javnom sektoru, rok za izmirenje obaveze prema privredi je kraći i iznosi 45 </a:t>
            </a:r>
            <a:r>
              <a:rPr lang="vi-VN" altLang="sr-Latn-RS" sz="1800" dirty="0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dana.</a:t>
            </a:r>
            <a:endParaRPr lang="sr-Latn-BA" altLang="sr-Latn-RS" sz="1800" dirty="0" smtClean="0">
              <a:latin typeface="Times New Roman" panose="02020603050405020304" pitchFamily="18" charset="0"/>
              <a:ea typeface="Trebuchet MS" pitchFamily="34" charset="0"/>
              <a:cs typeface="Times New Roman" panose="02020603050405020304" pitchFamily="18" charset="0"/>
            </a:endParaRP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1800" dirty="0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Hrvatska </a:t>
            </a:r>
            <a:r>
              <a:rPr lang="sr-Latn-BA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– 60 dana između 2 preduzetnika, 30 dana i</a:t>
            </a:r>
            <a:r>
              <a:rPr lang="pl-PL" altLang="sr-Latn-RS" sz="1800" dirty="0" err="1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zmeđu</a:t>
            </a:r>
            <a:r>
              <a:rPr lang="pl-PL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</a:t>
            </a:r>
            <a:r>
              <a:rPr lang="pl-PL" altLang="sr-Latn-RS" sz="1800" dirty="0" err="1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preduzetnika</a:t>
            </a:r>
            <a:r>
              <a:rPr lang="pl-PL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i </a:t>
            </a:r>
            <a:r>
              <a:rPr lang="pl-PL" altLang="sr-Latn-RS" sz="1800" dirty="0" err="1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osobe</a:t>
            </a:r>
            <a:r>
              <a:rPr lang="pl-PL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</a:t>
            </a:r>
            <a:r>
              <a:rPr lang="pl-PL" altLang="sr-Latn-RS" sz="1800" dirty="0" err="1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javnog</a:t>
            </a:r>
            <a:r>
              <a:rPr lang="pl-PL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</a:t>
            </a:r>
            <a:r>
              <a:rPr lang="pl-PL" altLang="sr-Latn-RS" sz="1800" dirty="0" err="1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prava</a:t>
            </a:r>
            <a:r>
              <a:rPr lang="pl-PL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(Zakon o </a:t>
            </a:r>
            <a:r>
              <a:rPr lang="pl-PL" altLang="sr-Latn-RS" sz="1800" dirty="0" err="1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finansijskom</a:t>
            </a:r>
            <a:r>
              <a:rPr lang="pl-PL" altLang="sr-Latn-RS" sz="1800" dirty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 </a:t>
            </a:r>
            <a:r>
              <a:rPr lang="pl-PL" altLang="sr-Latn-RS" sz="1800" dirty="0" err="1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poslovanju</a:t>
            </a:r>
            <a:r>
              <a:rPr lang="pl-PL" altLang="sr-Latn-RS" sz="1800" dirty="0" smtClean="0">
                <a:latin typeface="Times New Roman" panose="02020603050405020304" pitchFamily="18" charset="0"/>
                <a:ea typeface="Trebuchet MS" pitchFamily="34" charset="0"/>
                <a:cs typeface="Times New Roman" panose="02020603050405020304" pitchFamily="18" charset="0"/>
              </a:rPr>
              <a:t>). </a:t>
            </a:r>
            <a:endParaRPr lang="sr-Latn-CS" altLang="sr-Latn-RS" sz="1800" dirty="0">
              <a:latin typeface="Times New Roman" panose="02020603050405020304" pitchFamily="18" charset="0"/>
              <a:ea typeface="Trebuchet MS" pitchFamily="34" charset="0"/>
              <a:cs typeface="Times New Roman" panose="02020603050405020304" pitchFamily="18" charset="0"/>
            </a:endParaRPr>
          </a:p>
          <a:p>
            <a:pPr marL="342900" lvl="1" indent="-342900" algn="just">
              <a:buFont typeface="Wingdings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U Srbiji mogućnost određivanja „rezervnog elementa kriterijuma“ u slučaju najniže cijene:</a:t>
            </a:r>
            <a:endParaRPr lang="sr-Latn-BA" alt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1800" dirty="0" smtClean="0">
                <a:latin typeface="Times New Roman" pitchFamily="18" charset="0"/>
                <a:cs typeface="Times New Roman" pitchFamily="18" charset="0"/>
              </a:rPr>
              <a:t>Npr. rok isporuke (ugovor se dodjeljuje ponuđaču sa kraćim rokom);</a:t>
            </a:r>
          </a:p>
          <a:p>
            <a:pPr marL="1184148" lvl="4" indent="-342900" algn="just">
              <a:buFont typeface="Times New Roman" panose="02020603050405020304" pitchFamily="18" charset="0"/>
              <a:buChar char="–"/>
            </a:pPr>
            <a:r>
              <a:rPr lang="sr-Latn-BA" altLang="sr-Latn-RS" sz="1800" dirty="0" err="1" smtClean="0">
                <a:latin typeface="Times New Roman" pitchFamily="18" charset="0"/>
                <a:cs typeface="Times New Roman" pitchFamily="18" charset="0"/>
              </a:rPr>
              <a:t>Žrijeb</a:t>
            </a:r>
            <a:r>
              <a:rPr lang="sr-Latn-BA" altLang="sr-Latn-RS" sz="1800" dirty="0" smtClean="0">
                <a:latin typeface="Times New Roman" pitchFamily="18" charset="0"/>
                <a:cs typeface="Times New Roman" pitchFamily="18" charset="0"/>
              </a:rPr>
              <a:t> (u slučaju identičnih i </a:t>
            </a:r>
            <a:r>
              <a:rPr lang="sr-Latn-BA" altLang="sr-Latn-RS" sz="1800" dirty="0" err="1" smtClean="0">
                <a:latin typeface="Times New Roman" pitchFamily="18" charset="0"/>
                <a:cs typeface="Times New Roman" pitchFamily="18" charset="0"/>
              </a:rPr>
              <a:t>cijana</a:t>
            </a:r>
            <a:r>
              <a:rPr lang="sr-Latn-BA" altLang="sr-Latn-RS" sz="1800" dirty="0" smtClean="0">
                <a:latin typeface="Times New Roman" pitchFamily="18" charset="0"/>
                <a:cs typeface="Times New Roman" pitchFamily="18" charset="0"/>
              </a:rPr>
              <a:t> i rokova isporuke) – javno izvlačenje.</a:t>
            </a:r>
            <a:endParaRPr lang="vi-VN" altLang="sr-Latn-R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400800"/>
            <a:ext cx="1828800" cy="296883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1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8753"/>
            <a:ext cx="8610600" cy="749610"/>
          </a:xfrm>
        </p:spPr>
        <p:txBody>
          <a:bodyPr>
            <a:normAutofit/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r-Latn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Usluga servisiranja i održavanja automobila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219200"/>
            <a:ext cx="8229600" cy="54864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Usluga servisiranja i održavanja automobila – Aneks II Dio A ZJN.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Vrsta postupka u zavisnosti od procijenjene vrijednosti.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Problem definisanja količina – spisak rezervnih dijelova.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Zaključivanje okvirnog sporazuma sa jednim ili više ponuđača.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Definisanje maksimalne vrijednosti za okvirni sporazum bez definisanja osnovnih elemenata za zaključenje ugovora.</a:t>
            </a:r>
          </a:p>
          <a:p>
            <a:pPr marL="342900" indent="-342900" algn="just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Provođenje mini </a:t>
            </a:r>
            <a:r>
              <a:rPr lang="sr-Latn-BA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tenderisanja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Latn-BA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algn="just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028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63563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r-Latn-B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Nabavka guma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914400"/>
            <a:ext cx="8229600" cy="5791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Vulkanizerske usluge – usluge.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Nabavka guma – robe.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 TD definisati: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koje gume se nabavljaju (ljetne, zimske i sl.)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minimalna veličina ’’šare’’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dimenzije guma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sr-Latn-B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uticaj guma na iskoristivost goriva (npr. A), prijanjanje na mokroj podlozi (npr. A) i vanjsku buku (npr. 2)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5377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63563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r-Latn-BA" dirty="0" smtClean="0"/>
              <a:t>Nabavka guma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762000"/>
            <a:ext cx="8229600" cy="5943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0485" name="Picture 5" descr="160x143_Fuel_Grad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1438" y="1523011"/>
            <a:ext cx="1954212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755650" y="3886200"/>
            <a:ext cx="7620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 koji ima četiri gume sa oznakom A i kreće se brzinom od 80 km/h, troši 7,5% manje goriva u </a:t>
            </a:r>
            <a:r>
              <a:rPr lang="sr-Latn-BA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uporedbi </a:t>
            </a:r>
            <a:r>
              <a:rPr lang="sr-Latn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četiri gume sa oznakom 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068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>
          <a:xfrm>
            <a:off x="1003300" y="34607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altLang="sr-Latn-RS" sz="3200" dirty="0" err="1" smtClean="0">
                <a:latin typeface="Times New Roman" pitchFamily="18" charset="0"/>
                <a:cs typeface="Times New Roman" pitchFamily="18" charset="0"/>
              </a:rPr>
              <a:t>Specifične</a:t>
            </a:r>
            <a:r>
              <a:rPr lang="pl-PL" altLang="sr-Latn-R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altLang="sr-Latn-RS" sz="3200" dirty="0" err="1" smtClean="0">
                <a:latin typeface="Times New Roman" pitchFamily="18" charset="0"/>
                <a:cs typeface="Times New Roman" pitchFamily="18" charset="0"/>
              </a:rPr>
              <a:t>nabavke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1" name="Content Placeholder 2"/>
          <p:cNvSpPr>
            <a:spLocks noGrp="1"/>
          </p:cNvSpPr>
          <p:nvPr>
            <p:ph sz="quarter" idx="13"/>
          </p:nvPr>
        </p:nvSpPr>
        <p:spPr>
          <a:xfrm>
            <a:off x="539750" y="1682750"/>
            <a:ext cx="8075613" cy="4802188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Telekomunikacione usluge (internet mobilna i fiksna telefonija)</a:t>
            </a:r>
            <a:endParaRPr lang="vi-VN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Pretplatničk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 uslug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službeni glasnik,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dnevna </a:t>
            </a:r>
            <a:r>
              <a:rPr lang="vi-VN" altLang="sr-Latn-RS" sz="2400" dirty="0">
                <a:latin typeface="Times New Roman" pitchFamily="18" charset="0"/>
                <a:cs typeface="Times New Roman" pitchFamily="18" charset="0"/>
              </a:rPr>
              <a:t>štampa i 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l.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vi-VN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Higijenski materijal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Lijekovi</a:t>
            </a:r>
          </a:p>
          <a:p>
            <a:pPr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Održavanje vozila (servisiranje i auto gume)</a:t>
            </a:r>
          </a:p>
          <a:p>
            <a:pPr marL="45720" indent="0" algn="just">
              <a:buNone/>
            </a:pPr>
            <a:endParaRPr lang="vi-VN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anose="05000000000000000000" pitchFamily="2" charset="2"/>
              <a:buChar char="v"/>
            </a:pPr>
            <a:endParaRPr lang="vi-VN" altLang="sr-Latn-RS" sz="2400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just">
              <a:buNone/>
            </a:pPr>
            <a:endParaRPr lang="vi-VN" altLang="sr-Latn-R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563563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r-Latn-BA" dirty="0" smtClean="0"/>
              <a:t>Nabavka guma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961900"/>
            <a:ext cx="8229600" cy="574369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Uticaj guma na kočenje na mokrom (sigurnost) ocjenjuje sa sljedećim ocjenama: od A – najkraći zaustavni put do G – najduži zaustavni put. 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endParaRPr lang="sr-Latn-B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55650" y="4267200"/>
            <a:ext cx="7620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Automobil koji sa četiri A gume, koji se krećebrzinom od 80 km/h ima zaustavni put do 18 m ili 30% kraći od četiri gume sa ocjenom G</a:t>
            </a:r>
          </a:p>
        </p:txBody>
      </p:sp>
      <p:pic>
        <p:nvPicPr>
          <p:cNvPr id="21510" name="Picture 6" descr="293x245_Braking_Grad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33600"/>
            <a:ext cx="2743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9543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25" y="152400"/>
            <a:ext cx="8610600" cy="563563"/>
          </a:xfrm>
        </p:spPr>
        <p:txBody>
          <a:bodyPr/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sr-Latn-BA" dirty="0" smtClean="0"/>
              <a:t>Nabavka guma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092530"/>
            <a:ext cx="8229600" cy="561307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Uticaj guma na nivo vanjske buke prikazuje se u dB. Sa tri crtice prikazuje se nivo buke sa graničnim vrijednostima. </a:t>
            </a:r>
          </a:p>
          <a:p>
            <a:pPr marL="342900" indent="-342900" eaLnBrk="1" fontAlgn="auto" hangingPunct="1">
              <a:spcAft>
                <a:spcPts val="0"/>
              </a:spcAft>
              <a:buFont typeface="Wingdings" panose="05000000000000000000" pitchFamily="2" charset="2"/>
              <a:buChar char="v"/>
              <a:defRPr/>
            </a:pPr>
            <a:r>
              <a:rPr lang="sr-Latn-B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Nivo vanjske buke se označava: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crne crtice – visok nivo buke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crne crtice – prosječan nivo buke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r>
              <a:rPr lang="sr-Latn-B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crna crtica – niski nivo buke</a:t>
            </a:r>
          </a:p>
          <a:p>
            <a:pPr marL="274320" indent="-274320" eaLnBrk="1" fontAlgn="auto" hangingPunct="1">
              <a:spcAft>
                <a:spcPts val="0"/>
              </a:spcAft>
              <a:buFontTx/>
              <a:buChar char="-"/>
              <a:defRPr/>
            </a:pPr>
            <a:endParaRPr lang="sr-Latn-B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Char char=""/>
              <a:defRPr/>
            </a:pPr>
            <a:endParaRPr lang="sr-Latn-BA" dirty="0" smtClean="0"/>
          </a:p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en-US" dirty="0"/>
          </a:p>
        </p:txBody>
      </p:sp>
      <p:pic>
        <p:nvPicPr>
          <p:cNvPr id="22533" name="Picture 7" descr="noise foc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209800" cy="280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457200" y="4864100"/>
            <a:ext cx="76200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r-Latn-B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Buka guma izvan automobila ne mora odgovarati onom što se čuje unutar automobila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77801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itle 1"/>
          <p:cNvSpPr>
            <a:spLocks noGrp="1"/>
          </p:cNvSpPr>
          <p:nvPr>
            <p:ph type="title"/>
          </p:nvPr>
        </p:nvSpPr>
        <p:spPr>
          <a:xfrm>
            <a:off x="1676400" y="381000"/>
            <a:ext cx="6858000" cy="609600"/>
          </a:xfrm>
        </p:spPr>
        <p:txBody>
          <a:bodyPr rtlCol="0">
            <a:normAutofit fontScale="9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  <a:t/>
            </a:r>
            <a:b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</a:br>
            <a: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  <a:t/>
            </a:r>
            <a:b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</a:br>
            <a: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  <a:t/>
            </a:r>
            <a:br>
              <a:rPr lang="sr-Latn-BA" altLang="sr-Latn-RS" sz="3200" dirty="0" smtClean="0">
                <a:solidFill>
                  <a:srgbClr val="8B942C"/>
                </a:solidFill>
                <a:latin typeface="Arial" charset="0"/>
                <a:cs typeface="Arial" charset="0"/>
              </a:rPr>
            </a:br>
            <a:endParaRPr lang="sr-Latn-BA" altLang="sr-Latn-RS" sz="3200" dirty="0" smtClean="0">
              <a:solidFill>
                <a:srgbClr val="8B942C"/>
              </a:solidFill>
              <a:latin typeface="Arial" charset="0"/>
              <a:cs typeface="Arial" charset="0"/>
            </a:endParaRP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0637" y="581891"/>
            <a:ext cx="7790215" cy="4109646"/>
          </a:xfrm>
        </p:spPr>
        <p:txBody>
          <a:bodyPr rtlCol="0">
            <a:normAutofit/>
          </a:bodyPr>
          <a:lstStyle/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endParaRPr lang="sr-Latn-CS" altLang="sr-Latn-RS" sz="4400" dirty="0" smtClean="0">
              <a:latin typeface="Arial" charset="0"/>
              <a:cs typeface="Arial" charset="0"/>
            </a:endParaRPr>
          </a:p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endParaRPr lang="sr-Latn-CS" altLang="sr-Latn-RS" sz="4400" dirty="0" smtClean="0">
              <a:solidFill>
                <a:srgbClr val="8CC74F"/>
              </a:solidFill>
              <a:latin typeface="Arial" charset="0"/>
              <a:cs typeface="Arial" charset="0"/>
            </a:endParaRPr>
          </a:p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r>
              <a:rPr lang="sr-Latn-CS" altLang="sr-Latn-RS" sz="4400" dirty="0" smtClean="0">
                <a:latin typeface="Times New Roman" pitchFamily="18" charset="0"/>
                <a:cs typeface="Times New Roman" pitchFamily="18" charset="0"/>
              </a:rPr>
              <a:t>HVALA NA PAŽNJI</a:t>
            </a:r>
          </a:p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endParaRPr lang="sr-Latn-CS" altLang="sr-Latn-RS" sz="4400" dirty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ct val="0"/>
              </a:spcBef>
              <a:spcAft>
                <a:spcPts val="600"/>
              </a:spcAft>
              <a:buClr>
                <a:srgbClr val="8B942C"/>
              </a:buClr>
              <a:buFont typeface="Wingdings" pitchFamily="2" charset="2"/>
              <a:buNone/>
              <a:defRPr/>
            </a:pPr>
            <a:r>
              <a:rPr lang="en-US" altLang="sr-Latn-RS" sz="44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sr-Latn-CS" altLang="sr-Latn-RS" sz="4400" dirty="0" err="1" smtClean="0">
                <a:latin typeface="Times New Roman" pitchFamily="18" charset="0"/>
                <a:cs typeface="Times New Roman" pitchFamily="18" charset="0"/>
              </a:rPr>
              <a:t>abicribar</a:t>
            </a:r>
            <a:r>
              <a:rPr lang="en-US" altLang="sr-Latn-RS" sz="4400" dirty="0" smtClean="0">
                <a:latin typeface="Times New Roman" pitchFamily="18" charset="0"/>
                <a:cs typeface="Times New Roman" pitchFamily="18" charset="0"/>
              </a:rPr>
              <a:t>@gmail.com</a:t>
            </a:r>
            <a:endParaRPr lang="sr-Latn-CS" altLang="sr-Latn-RS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EFA67-A853-4C29-B084-9430550EB605}" type="slidenum">
              <a:rPr lang="en-GB" smtClean="0"/>
              <a:pPr>
                <a:defRPr/>
              </a:pPr>
              <a:t>22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Telekomunikacione usluge - internet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/>
          </a:bodyPr>
          <a:lstStyle/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Usluge interneta (</a:t>
            </a:r>
            <a:r>
              <a:rPr lang="vi-VN" altLang="sr-Latn-RS" sz="2400" dirty="0" smtClean="0">
                <a:latin typeface="Times New Roman" pitchFamily="18" charset="0"/>
                <a:cs typeface="Times New Roman" pitchFamily="18" charset="0"/>
              </a:rPr>
              <a:t>72400000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-4), postupak u skladu sa ZJN.</a:t>
            </a: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Definisati sve zahtjeve u dokumentaciji: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	stalnu 24-satnu 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konekciju;</a:t>
            </a: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zagarantovani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propusni opseg brzine pristupa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minimalno 6/6 </a:t>
            </a:r>
            <a:r>
              <a:rPr lang="sr-Latn-BA" altLang="sr-Latn-RS" sz="2000" dirty="0" err="1" smtClean="0">
                <a:latin typeface="Times New Roman" pitchFamily="18" charset="0"/>
                <a:cs typeface="Times New Roman" pitchFamily="18" charset="0"/>
              </a:rPr>
              <a:t>Mb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/s;</a:t>
            </a: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broj IP adresa (npr 6);</a:t>
            </a: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bez </a:t>
            </a:r>
            <a:r>
              <a:rPr lang="sr-Latn-BA" altLang="sr-Latn-RS" sz="2000" dirty="0" err="1">
                <a:latin typeface="Times New Roman" pitchFamily="18" charset="0"/>
                <a:cs typeface="Times New Roman" pitchFamily="18" charset="0"/>
              </a:rPr>
              <a:t>tarifiranja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 ostvarenog saobraćaja;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tehničku podršku 24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sata dnevno svih sedam dana u </a:t>
            </a:r>
            <a:r>
              <a:rPr lang="sr-Latn-BA" altLang="sr-Latn-RS" sz="2000" dirty="0" err="1">
                <a:latin typeface="Times New Roman" pitchFamily="18" charset="0"/>
                <a:cs typeface="Times New Roman" pitchFamily="18" charset="0"/>
              </a:rPr>
              <a:t>sedmici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, uz vrijeme odziva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maksimalno 4 sata od prijave problema  u svrhu rješavanja eventualnog kvara;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svu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opremu  potrebnu za uspostavu Internet linka i najam iste koji je uključen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u ukupnu cijenu (definisati mjesečna ili godišnja).</a:t>
            </a:r>
          </a:p>
          <a:p>
            <a:pPr marL="547688" lvl="3" indent="-465138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Kriterij za izbor → ekonomski najpovoljnija vs najniža cijena.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124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Telekomunikacione usluge – mobilna i fiksna telefonija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/>
          </a:bodyPr>
          <a:lstStyle/>
          <a:p>
            <a:pPr marL="342900" lvl="1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Aneks II dio A pod 5 – telekomunikacione usluge </a:t>
            </a: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Usluge 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mobilne telefonije (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64212000-5).</a:t>
            </a: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Usluge fiksne telefonije (64211000-8).</a:t>
            </a:r>
          </a:p>
          <a:p>
            <a:pPr marL="342900" lvl="1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Postupak u skladu sa ZJN, u zavisnosti od procijenjene vrijednosti.</a:t>
            </a:r>
          </a:p>
          <a:p>
            <a:pPr marL="342900" lvl="1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Okvirni sporazum</a:t>
            </a: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Okvirne količine predmeta nabavke (maksimalne količine)</a:t>
            </a: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Budžet za nabavku (ukupan iznos sredstava predviđen za nabavku i pojedinačni ugovori ne mogu preći taj iznos)</a:t>
            </a: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Zaključivanje sa jednim ponuđačem</a:t>
            </a: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Duži rok (npr. 24 mjeseca)</a:t>
            </a:r>
          </a:p>
          <a:p>
            <a:pPr marL="1588" lvl="3" indent="0" algn="just">
              <a:buNone/>
            </a:pPr>
            <a:endParaRPr lang="sr-Latn-BA" altLang="sr-Latn-RS" sz="22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2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Mobilna telefonija - uslovi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/>
          </a:bodyPr>
          <a:lstStyle/>
          <a:p>
            <a:pPr marL="342900" lvl="1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BA" altLang="sr-Latn-RS" sz="24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obilna telefonija: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Definisati trenutni broj mobilnih telefona (ukoliko postoji)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Uspostavljanje VPN mreže za određeni broj korisnika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Razgovori i SMS unutar mreže moraju biti besplatni i neograničeni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Definisati šta obuhvata usluga (razgovore unutar mreže, slanje SMS, MMS, internet odgovarajuće brzine i maksimalna količina koja je besplatna + cijena razgovora i pretplata koje će se posebno iskazati i bodovati)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U slučaju promjene postojećeg operatera obaveza ponuđača da omogući zadržavanje postojećih brojeva – besplatno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Korisnički servis mora biti dostupan 24 sata besplatno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Određeni broj telefona odgovarajućih karakteristika besplatno (opcija)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Besplatni pozivi prema hitnim službama (policija, hitna pomoć, vatrogasci…)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Odrediti kako će se </a:t>
            </a:r>
            <a:r>
              <a:rPr lang="sr-Latn-BA" altLang="sr-Latn-RS" dirty="0" err="1" smtClean="0">
                <a:latin typeface="Times New Roman" pitchFamily="18" charset="0"/>
                <a:cs typeface="Times New Roman" pitchFamily="18" charset="0"/>
              </a:rPr>
              <a:t>tarifirati</a:t>
            </a: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 pozivi (sekunda, minut)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Uspostava veze besplatna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Fiksne cijene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Zauzeća poziva i pozivi na koje nije odgovoreno ne </a:t>
            </a:r>
            <a:r>
              <a:rPr lang="sr-Latn-BA" altLang="sr-Latn-RS" dirty="0" err="1" smtClean="0">
                <a:latin typeface="Times New Roman" pitchFamily="18" charset="0"/>
                <a:cs typeface="Times New Roman" pitchFamily="18" charset="0"/>
              </a:rPr>
              <a:t>tarifiraju</a:t>
            </a: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 se posebno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41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Fiksna telefonija - uslovi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/>
          </a:bodyPr>
          <a:lstStyle/>
          <a:p>
            <a:pPr marL="342900" lvl="1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Fiksna telefonija: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Opis trenutnog stanja (npr. koristimo ISDN PRI (</a:t>
            </a:r>
            <a:r>
              <a:rPr lang="sr-Latn-BA" altLang="sr-Latn-RS" dirty="0" err="1" smtClean="0">
                <a:latin typeface="Times New Roman" pitchFamily="18" charset="0"/>
                <a:cs typeface="Times New Roman" pitchFamily="18" charset="0"/>
              </a:rPr>
              <a:t>Primari</a:t>
            </a: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 Rate </a:t>
            </a:r>
            <a:r>
              <a:rPr lang="sr-Latn-BA" altLang="sr-Latn-RS" dirty="0" err="1" smtClean="0">
                <a:latin typeface="Times New Roman" pitchFamily="18" charset="0"/>
                <a:cs typeface="Times New Roman" pitchFamily="18" charset="0"/>
              </a:rPr>
              <a:t>Interface</a:t>
            </a: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) - 6 brojeva, ISDN BRI (Basic Rate </a:t>
            </a:r>
            <a:r>
              <a:rPr lang="sr-Latn-BA" altLang="sr-Latn-RS" dirty="0" err="1" smtClean="0">
                <a:latin typeface="Times New Roman" pitchFamily="18" charset="0"/>
                <a:cs typeface="Times New Roman" pitchFamily="18" charset="0"/>
              </a:rPr>
              <a:t>Interface</a:t>
            </a: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) – 10 brojeva, direktne telefonske linije – 20 brojeva, spisak telefonskih brojeva sa lokacijama i sl.)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Navesti da će se koristiti postojeća oprema i instalacije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Obaveza zadržavanja istih brojeva telefona, bez naknade i bez troškova ponovnog zasnivanja pretplatničkog odnosa/besplatne govorne pošte u slučaju promjene brojeva (drugi operater)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 Usluga poziv na čekanju, </a:t>
            </a:r>
            <a:r>
              <a:rPr lang="sr-Latn-BA" altLang="sr-Latn-RS" dirty="0" err="1" smtClean="0">
                <a:latin typeface="Times New Roman" pitchFamily="18" charset="0"/>
                <a:cs typeface="Times New Roman" pitchFamily="18" charset="0"/>
              </a:rPr>
              <a:t>preusmjeravanje</a:t>
            </a: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 poziva, prikazivanje broja za dolazni poziv – bez naknade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Zauzeća poziva i pozivi na koje nije odgovoreno ne </a:t>
            </a:r>
            <a:r>
              <a:rPr lang="sr-Latn-BA" altLang="sr-Latn-RS" dirty="0" err="1" smtClean="0">
                <a:latin typeface="Times New Roman" pitchFamily="18" charset="0"/>
                <a:cs typeface="Times New Roman" pitchFamily="18" charset="0"/>
              </a:rPr>
              <a:t>tarifiraju</a:t>
            </a: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 se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Besplatni pozivi prema hitnim brojevima (policija, hitna pomoć, vatrogasci…)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Besplatni pozivi prema korisničkom servisu 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Vrijeme odziva u slučaju smetnji ne smije biti duže od npr. 30 minuta</a:t>
            </a: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r>
              <a:rPr lang="sr-Latn-BA" altLang="sr-Latn-RS" dirty="0" smtClean="0">
                <a:latin typeface="Times New Roman" pitchFamily="18" charset="0"/>
                <a:cs typeface="Times New Roman" pitchFamily="18" charset="0"/>
              </a:rPr>
              <a:t>Fiksne cijene</a:t>
            </a:r>
          </a:p>
          <a:p>
            <a:pPr marL="548640" lvl="3" indent="0" algn="just">
              <a:spcBef>
                <a:spcPts val="0"/>
              </a:spcBef>
              <a:buNone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062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Kriteriji za bodovanje – najniža cijena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51625" y="1302739"/>
            <a:ext cx="8075613" cy="5157438"/>
          </a:xfrm>
        </p:spPr>
        <p:txBody>
          <a:bodyPr>
            <a:normAutofit/>
          </a:bodyPr>
          <a:lstStyle/>
          <a:p>
            <a:pPr marL="0" lvl="1" indent="0" algn="just">
              <a:spcBef>
                <a:spcPts val="600"/>
              </a:spcBef>
              <a:buNone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323818"/>
              </p:ext>
            </p:extLst>
          </p:nvPr>
        </p:nvGraphicFramePr>
        <p:xfrm>
          <a:off x="878775" y="953787"/>
          <a:ext cx="7707086" cy="5466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396"/>
                <a:gridCol w="3740729"/>
                <a:gridCol w="997527"/>
                <a:gridCol w="1009403"/>
                <a:gridCol w="1140031"/>
              </a:tblGrid>
              <a:tr h="625631">
                <a:tc>
                  <a:txBody>
                    <a:bodyPr/>
                    <a:lstStyle/>
                    <a:p>
                      <a:pPr algn="ctr"/>
                      <a:endParaRPr lang="sr-Latn-BA" sz="1200" dirty="0" smtClean="0"/>
                    </a:p>
                    <a:p>
                      <a:pPr algn="ctr"/>
                      <a:r>
                        <a:rPr lang="sr-Latn-BA" sz="1200" dirty="0" err="1" smtClean="0"/>
                        <a:t>R.br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 smtClean="0"/>
                    </a:p>
                    <a:p>
                      <a:pPr algn="ctr"/>
                      <a:r>
                        <a:rPr lang="sr-Latn-BA" sz="1200" dirty="0" smtClean="0"/>
                        <a:t>Opis usluga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Količina/obim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Jedinična cijena bez</a:t>
                      </a:r>
                      <a:r>
                        <a:rPr lang="sr-Latn-BA" sz="1200" baseline="0" dirty="0" smtClean="0"/>
                        <a:t> PDV-a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Ukupna cijena bez</a:t>
                      </a:r>
                      <a:r>
                        <a:rPr lang="sr-Latn-BA" sz="1200" baseline="0" dirty="0" smtClean="0"/>
                        <a:t> PDV-a</a:t>
                      </a:r>
                      <a:endParaRPr lang="sr-Latn-BA" sz="1200" dirty="0"/>
                    </a:p>
                  </a:txBody>
                  <a:tcPr/>
                </a:tc>
              </a:tr>
              <a:tr h="341811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1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200" dirty="0" smtClean="0"/>
                        <a:t>Mjesečna pretplata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20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2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200" dirty="0" smtClean="0"/>
                        <a:t>Pozivi prema brojevima BH Telekom</a:t>
                      </a:r>
                      <a:r>
                        <a:rPr lang="sr-Latn-BA" sz="1200" baseline="0" dirty="0" smtClean="0"/>
                        <a:t> mobilne mreže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1000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3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200" dirty="0" smtClean="0"/>
                        <a:t>Pozivi prema brojevima M:tel </a:t>
                      </a:r>
                      <a:r>
                        <a:rPr lang="sr-Latn-BA" sz="1200" baseline="0" dirty="0" smtClean="0"/>
                        <a:t>mobilne mreže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6000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4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200" dirty="0" smtClean="0"/>
                        <a:t>Pozivi prema brojevima HT </a:t>
                      </a:r>
                      <a:r>
                        <a:rPr lang="sr-Latn-BA" sz="1200" dirty="0" err="1" smtClean="0"/>
                        <a:t>Eronet</a:t>
                      </a:r>
                      <a:r>
                        <a:rPr lang="sr-Latn-BA" sz="1200" baseline="0" dirty="0" smtClean="0"/>
                        <a:t> mobilne mreže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800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5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200" dirty="0" smtClean="0"/>
                        <a:t>Pozivi prema brojevima BH Telekom</a:t>
                      </a:r>
                      <a:r>
                        <a:rPr lang="sr-Latn-BA" sz="1200" baseline="0" dirty="0" smtClean="0"/>
                        <a:t> fiksne mreže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3000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6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200" dirty="0" smtClean="0"/>
                        <a:t>Pozivi prema brojevima M:tel </a:t>
                      </a:r>
                      <a:r>
                        <a:rPr lang="sr-Latn-BA" sz="1200" baseline="0" dirty="0" smtClean="0"/>
                        <a:t> fiksne mreže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9000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7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BA" sz="1200" dirty="0" smtClean="0"/>
                        <a:t>Pozivi prema brojevima HT </a:t>
                      </a:r>
                      <a:r>
                        <a:rPr lang="sr-Latn-BA" sz="1200" dirty="0" err="1" smtClean="0"/>
                        <a:t>Eronet</a:t>
                      </a:r>
                      <a:r>
                        <a:rPr lang="sr-Latn-BA" sz="1200" baseline="0" dirty="0" smtClean="0"/>
                        <a:t> fiksne mreže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100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8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200" dirty="0" smtClean="0"/>
                        <a:t>Pozivi prema brojevima</a:t>
                      </a:r>
                      <a:r>
                        <a:rPr lang="sr-Latn-BA" sz="1200" baseline="0" dirty="0" smtClean="0"/>
                        <a:t> I zone međunarodnog saobraćaja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200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9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Latn-BA" sz="1200" dirty="0" smtClean="0"/>
                        <a:t>Pozivi prema brojevima</a:t>
                      </a:r>
                      <a:r>
                        <a:rPr lang="sr-Latn-BA" sz="1200" baseline="0" dirty="0" smtClean="0"/>
                        <a:t> III zone međunarodnog saobraćaja (u </a:t>
                      </a:r>
                      <a:r>
                        <a:rPr lang="sr-Latn-BA" sz="1200" baseline="0" dirty="0" err="1" smtClean="0"/>
                        <a:t>minutama</a:t>
                      </a:r>
                      <a:r>
                        <a:rPr lang="sr-Latn-BA" sz="1200" baseline="0" dirty="0" smtClean="0"/>
                        <a:t>)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BA" sz="1200" dirty="0" smtClean="0"/>
                        <a:t>60</a:t>
                      </a:r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  <a:tr h="232228">
                <a:tc gridSpan="4">
                  <a:txBody>
                    <a:bodyPr/>
                    <a:lstStyle/>
                    <a:p>
                      <a:pPr algn="l"/>
                      <a:r>
                        <a:rPr lang="sr-Latn-BA" sz="1200" b="1" dirty="0" smtClean="0"/>
                        <a:t>Ukupna cijena</a:t>
                      </a:r>
                      <a:endParaRPr lang="sr-Latn-B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  <a:tr h="278542">
                <a:tc gridSpan="4">
                  <a:txBody>
                    <a:bodyPr/>
                    <a:lstStyle/>
                    <a:p>
                      <a:pPr algn="l"/>
                      <a:r>
                        <a:rPr lang="sr-Latn-BA" sz="1200" b="1" dirty="0" smtClean="0"/>
                        <a:t>Popust</a:t>
                      </a:r>
                      <a:endParaRPr lang="sr-Latn-B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  <a:tr h="183077">
                <a:tc gridSpan="4">
                  <a:txBody>
                    <a:bodyPr/>
                    <a:lstStyle/>
                    <a:p>
                      <a:pPr algn="l"/>
                      <a:r>
                        <a:rPr lang="sr-Latn-BA" sz="1200" b="1" dirty="0" smtClean="0"/>
                        <a:t>UKUPNA</a:t>
                      </a:r>
                      <a:r>
                        <a:rPr lang="sr-Latn-BA" sz="1200" b="1" baseline="0" dirty="0" smtClean="0"/>
                        <a:t> CIJENA SA POPUSTOM</a:t>
                      </a:r>
                      <a:endParaRPr lang="sr-Latn-BA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r-Latn-BA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810000" y="6424550"/>
            <a:ext cx="1828800" cy="43344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1143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konomski najpovoljnija ponuda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15999" y="914400"/>
            <a:ext cx="8075613" cy="5510151"/>
          </a:xfrm>
        </p:spPr>
        <p:txBody>
          <a:bodyPr>
            <a:normAutofit fontScale="85000" lnSpcReduction="20000"/>
          </a:bodyPr>
          <a:lstStyle/>
          <a:p>
            <a:pPr marL="344488" lvl="3" indent="-342900" algn="just">
              <a:spcBef>
                <a:spcPts val="600"/>
              </a:spcBef>
              <a:buFont typeface="Wingdings" panose="05000000000000000000" pitchFamily="2" charset="2"/>
              <a:buChar char="v"/>
            </a:pPr>
            <a:r>
              <a:rPr lang="sr-Latn-BA" altLang="sr-Latn-RS" sz="2400" dirty="0" smtClean="0">
                <a:latin typeface="Times New Roman" pitchFamily="18" charset="0"/>
                <a:cs typeface="Times New Roman" pitchFamily="18" charset="0"/>
              </a:rPr>
              <a:t>Bodovanje:</a:t>
            </a:r>
          </a:p>
          <a:p>
            <a:pPr marL="1588" lvl="3" indent="0" algn="just">
              <a:spcBef>
                <a:spcPts val="600"/>
              </a:spcBef>
              <a:buNone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 CP  =0,30xC1+0,30xC2+0,12xC3+0,12xC4x0,07C5x0,05C6x0,04C7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C1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- Ponuđena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ena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minuta razgovora 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unutar mobilne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mreže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 ponuđača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vi-VN" altLang="sr-Latn-RS" sz="19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C2 - Ponuđena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ena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minuta razgovora 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prema drugim mobilnim mrežama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C3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– Ponuđena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ena minuta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 razgovora prema fiksnoj mreži ponuđača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C4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- Ponuđena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ena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minuta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razgovora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 prema drugim fiksnim mrežama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C5 – Mjesečna pretplata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C6 -  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Ponuđena cijena SMS-a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C7 – Ponuđena cijena 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aktivacije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 usluge za članove grupe</a:t>
            </a: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BC = </a:t>
            </a:r>
            <a:r>
              <a:rPr lang="sr-Latn-BA" altLang="sr-Latn-RS" sz="2000" u="sng" dirty="0">
                <a:latin typeface="Times New Roman" pitchFamily="18" charset="0"/>
                <a:cs typeface="Times New Roman" pitchFamily="18" charset="0"/>
              </a:rPr>
              <a:t>CPNx80</a:t>
            </a: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	            CP</a:t>
            </a: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CP – Ponderisana ponuđena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ena</a:t>
            </a:r>
            <a:endParaRPr lang="vi-VN" altLang="sr-Latn-RS" sz="19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CPN – Najniža ponderisana ponuđena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ena</a:t>
            </a:r>
            <a:endParaRPr lang="vi-VN" altLang="sr-Latn-RS" sz="19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BC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– Broj 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bodova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sr-Latn-RS" sz="1900" dirty="0">
                <a:latin typeface="Times New Roman" pitchFamily="18" charset="0"/>
                <a:cs typeface="Times New Roman" pitchFamily="18" charset="0"/>
              </a:rPr>
              <a:t>ponuđača za element kriterijuma ponuđena 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ij</a:t>
            </a:r>
            <a:r>
              <a:rPr lang="vi-VN" altLang="sr-Latn-RS" sz="1900" dirty="0" smtClean="0">
                <a:latin typeface="Times New Roman" pitchFamily="18" charset="0"/>
                <a:cs typeface="Times New Roman" pitchFamily="18" charset="0"/>
              </a:rPr>
              <a:t>ena</a:t>
            </a:r>
            <a:endParaRPr lang="sr-Latn-BA" altLang="sr-Latn-RS" sz="1900" dirty="0" smtClean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20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	 P = (</a:t>
            </a:r>
            <a:r>
              <a:rPr lang="sr-Latn-BA" altLang="sr-Latn-RS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altLang="sr-Latn-RS" sz="2000" baseline="-25000" dirty="0" err="1" smtClean="0"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sr-Latn-BA" altLang="sr-Latn-RS" sz="20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altLang="sr-Latn-RS" sz="2000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sr-Latn-BA" altLang="sr-Latn-RS" sz="2000" dirty="0" smtClean="0">
                <a:latin typeface="Times New Roman" pitchFamily="18" charset="0"/>
                <a:cs typeface="Times New Roman" pitchFamily="18" charset="0"/>
              </a:rPr>
              <a:t>) x 20</a:t>
            </a: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900" dirty="0" smtClean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P - Broj bodova koje je ponuđač dobio za ponuđenu operativnu pogodnost (iskazanu u KM)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altLang="sr-Latn-RS" sz="1900" baseline="-25000" dirty="0" err="1" smtClean="0">
                <a:latin typeface="Times New Roman" pitchFamily="18" charset="0"/>
                <a:cs typeface="Times New Roman" pitchFamily="18" charset="0"/>
              </a:rPr>
              <a:t>pon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 – Operativan pogodnost ponude koja se ocjenjuje iskazana u KM</a:t>
            </a:r>
          </a:p>
          <a:p>
            <a:pPr marL="1588" lvl="3" indent="0" algn="just">
              <a:spcBef>
                <a:spcPts val="0"/>
              </a:spcBef>
              <a:buNone/>
            </a:pPr>
            <a:r>
              <a:rPr lang="sr-Latn-BA" altLang="sr-Latn-RS" sz="1900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sr-Latn-BA" altLang="sr-Latn-RS" sz="1900" baseline="-25000" dirty="0" err="1" smtClean="0">
                <a:latin typeface="Times New Roman" pitchFamily="18" charset="0"/>
                <a:cs typeface="Times New Roman" pitchFamily="18" charset="0"/>
              </a:rPr>
              <a:t>max</a:t>
            </a:r>
            <a:r>
              <a:rPr lang="sr-Latn-BA" altLang="sr-Latn-RS" sz="1900" dirty="0" smtClean="0">
                <a:latin typeface="Times New Roman" pitchFamily="18" charset="0"/>
                <a:cs typeface="Times New Roman" pitchFamily="18" charset="0"/>
              </a:rPr>
              <a:t> – Maksimalna operativna pogodnost iskazana u KM</a:t>
            </a: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600"/>
              </a:spcBef>
              <a:buNone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460176"/>
            <a:ext cx="1828800" cy="28500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97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1063625" y="250825"/>
            <a:ext cx="7115175" cy="7942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s-Latn-BA" altLang="sr-Latn-RS" sz="3200" dirty="0" smtClean="0">
                <a:latin typeface="Times New Roman" pitchFamily="18" charset="0"/>
                <a:cs typeface="Times New Roman" pitchFamily="18" charset="0"/>
              </a:rPr>
              <a:t>Primjer</a:t>
            </a:r>
            <a:endParaRPr lang="bs-Latn-BA" altLang="sr-Latn-RS" sz="32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035" name="Content Placeholder 2"/>
          <p:cNvSpPr>
            <a:spLocks noGrp="1"/>
          </p:cNvSpPr>
          <p:nvPr>
            <p:ph sz="quarter" idx="13"/>
          </p:nvPr>
        </p:nvSpPr>
        <p:spPr>
          <a:xfrm>
            <a:off x="515999" y="914400"/>
            <a:ext cx="8075613" cy="5510151"/>
          </a:xfrm>
        </p:spPr>
        <p:txBody>
          <a:bodyPr>
            <a:normAutofit/>
          </a:bodyPr>
          <a:lstStyle/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>
              <a:latin typeface="Times New Roman" pitchFamily="18" charset="0"/>
              <a:cs typeface="Times New Roman" pitchFamily="18" charset="0"/>
            </a:endParaRPr>
          </a:p>
          <a:p>
            <a:pPr marL="1588" lvl="3" indent="0" algn="just">
              <a:spcBef>
                <a:spcPts val="0"/>
              </a:spcBef>
              <a:buNone/>
            </a:pPr>
            <a:endParaRPr lang="sr-Latn-BA" altLang="sr-Latn-RS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3" indent="0" algn="just">
              <a:spcBef>
                <a:spcPts val="600"/>
              </a:spcBef>
              <a:buNone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891540" lvl="3" indent="-342900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endParaRPr lang="sr-Latn-BA" altLang="sr-Latn-RS" dirty="0" smtClean="0">
              <a:latin typeface="Times New Roman" pitchFamily="18" charset="0"/>
              <a:cs typeface="Times New Roman" pitchFamily="18" charset="0"/>
            </a:endParaRPr>
          </a:p>
          <a:p>
            <a:pPr marL="342900" lvl="1" indent="-342900" algn="just">
              <a:buFont typeface="Wingdings" panose="05000000000000000000" pitchFamily="2" charset="2"/>
              <a:buChar char="v"/>
            </a:pPr>
            <a:endParaRPr lang="sr-Latn-BA" altLang="sr-Latn-RS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810000" y="6460176"/>
            <a:ext cx="1828800" cy="285007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Slide </a:t>
            </a:r>
            <a:fld id="{7E6FB851-34A0-4C22-A7E8-176587DE309B}" type="slidenum">
              <a:rPr lang="en-GB" smtClean="0"/>
              <a:pPr>
                <a:defRPr/>
              </a:pPr>
              <a:t>9</a:t>
            </a:fld>
            <a:endParaRPr lang="en-GB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1677915"/>
              </p:ext>
            </p:extLst>
          </p:nvPr>
        </p:nvGraphicFramePr>
        <p:xfrm>
          <a:off x="843148" y="1731667"/>
          <a:ext cx="7540832" cy="2970962"/>
        </p:xfrm>
        <a:graphic>
          <a:graphicData uri="http://schemas.openxmlformats.org/drawingml/2006/table">
            <a:tbl>
              <a:tblPr/>
              <a:tblGrid>
                <a:gridCol w="961901"/>
                <a:gridCol w="547444"/>
                <a:gridCol w="548317"/>
                <a:gridCol w="495254"/>
                <a:gridCol w="495254"/>
                <a:gridCol w="477566"/>
                <a:gridCol w="486410"/>
                <a:gridCol w="442191"/>
                <a:gridCol w="512943"/>
                <a:gridCol w="566004"/>
                <a:gridCol w="507046"/>
                <a:gridCol w="483462"/>
                <a:gridCol w="530630"/>
                <a:gridCol w="486410"/>
              </a:tblGrid>
              <a:tr h="708809">
                <a:tc>
                  <a:txBody>
                    <a:bodyPr/>
                    <a:lstStyle/>
                    <a:p>
                      <a:pPr algn="l" fontAlgn="ctr"/>
                      <a:endParaRPr lang="sr-Latn-BA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9" marR="7489" marT="7489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Ponude izražene u KM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B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sr-Latn-B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r-Latn-B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r-Latn-B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r-Latn-B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sr-Latn-BA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7489" marR="7489" marT="748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0590"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Ponude/krieriji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C2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C3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C4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CP</a:t>
                      </a:r>
                    </a:p>
                  </a:txBody>
                  <a:tcPr marL="7489" marR="7489" marT="748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BC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Ukupno</a:t>
                      </a:r>
                    </a:p>
                  </a:txBody>
                  <a:tcPr marL="7489" marR="7489" marT="748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Rang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2916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Ponuđač 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3,6798</a:t>
                      </a:r>
                    </a:p>
                  </a:txBody>
                  <a:tcPr marL="7489" marR="7489" marT="748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79,77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99,77</a:t>
                      </a:r>
                    </a:p>
                  </a:txBody>
                  <a:tcPr marL="7489" marR="7489" marT="748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47">
                <a:tc>
                  <a:txBody>
                    <a:bodyPr/>
                    <a:lstStyle/>
                    <a:p>
                      <a:pPr algn="ctr" fontAlgn="ctr"/>
                      <a:r>
                        <a:rPr lang="vi-VN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Ponuđač 2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0,15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0,06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0,85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3,669</a:t>
                      </a:r>
                    </a:p>
                  </a:txBody>
                  <a:tcPr marL="7489" marR="7489" marT="748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80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88</a:t>
                      </a:r>
                    </a:p>
                  </a:txBody>
                  <a:tcPr marL="7489" marR="7489" marT="7489" marB="0" anchor="ctr">
                    <a:lnL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r-Latn-BA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7489" marR="7489" marT="74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483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5_T_S-41p_30_Avril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ECD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ECD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3139</TotalTime>
  <Words>1669</Words>
  <Application>Microsoft Office PowerPoint</Application>
  <PresentationFormat>On-screen Show (4:3)</PresentationFormat>
  <Paragraphs>417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C5_T_S-41p_30_Avril</vt:lpstr>
      <vt:lpstr>OECD2</vt:lpstr>
      <vt:lpstr>1_OECD2</vt:lpstr>
      <vt:lpstr>Slipstream</vt:lpstr>
      <vt:lpstr>PowerPoint Presentation</vt:lpstr>
      <vt:lpstr>Specifične nabavke</vt:lpstr>
      <vt:lpstr>Telekomunikacione usluge - internet</vt:lpstr>
      <vt:lpstr>Telekomunikacione usluge – mobilna i fiksna telefonija</vt:lpstr>
      <vt:lpstr>Mobilna telefonija - uslovi</vt:lpstr>
      <vt:lpstr>Fiksna telefonija - uslovi</vt:lpstr>
      <vt:lpstr>Kriteriji za bodovanje – najniža cijena</vt:lpstr>
      <vt:lpstr>Ekonomski najpovoljnija ponuda</vt:lpstr>
      <vt:lpstr>Primjer</vt:lpstr>
      <vt:lpstr>Primjer </vt:lpstr>
      <vt:lpstr>Pretplatničke usluge</vt:lpstr>
      <vt:lpstr>Higijenski materijal</vt:lpstr>
      <vt:lpstr>Nabavka lijekova</vt:lpstr>
      <vt:lpstr>Nabavka lijekova</vt:lpstr>
      <vt:lpstr>Nabavka lijekova</vt:lpstr>
      <vt:lpstr>Kriteriji za bodovanje</vt:lpstr>
      <vt:lpstr>Usluga servisiranja i održavanja automobila</vt:lpstr>
      <vt:lpstr>Nabavka guma</vt:lpstr>
      <vt:lpstr>Nabavka guma</vt:lpstr>
      <vt:lpstr>Nabavka guma</vt:lpstr>
      <vt:lpstr>Nabavka guma</vt:lpstr>
      <vt:lpstr>   </vt:lpstr>
    </vt:vector>
  </TitlesOfParts>
  <Company>Susie Smith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C4</dc:title>
  <dc:creator>User</dc:creator>
  <cp:lastModifiedBy>Šarić Brankica</cp:lastModifiedBy>
  <cp:revision>836</cp:revision>
  <dcterms:created xsi:type="dcterms:W3CDTF">2010-05-03T03:59:10Z</dcterms:created>
  <dcterms:modified xsi:type="dcterms:W3CDTF">2017-02-24T12:36:06Z</dcterms:modified>
</cp:coreProperties>
</file>