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18"/>
  </p:notesMasterIdLst>
  <p:handoutMasterIdLst>
    <p:handoutMasterId r:id="rId19"/>
  </p:handoutMasterIdLst>
  <p:sldIdLst>
    <p:sldId id="257" r:id="rId3"/>
    <p:sldId id="269" r:id="rId4"/>
    <p:sldId id="270" r:id="rId5"/>
    <p:sldId id="258" r:id="rId6"/>
    <p:sldId id="271" r:id="rId7"/>
    <p:sldId id="259" r:id="rId8"/>
    <p:sldId id="260" r:id="rId9"/>
    <p:sldId id="261" r:id="rId10"/>
    <p:sldId id="262" r:id="rId11"/>
    <p:sldId id="263" r:id="rId12"/>
    <p:sldId id="264" r:id="rId13"/>
    <p:sldId id="265" r:id="rId14"/>
    <p:sldId id="266" r:id="rId15"/>
    <p:sldId id="267" r:id="rId16"/>
    <p:sldId id="268" r:id="rId17"/>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18E"/>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721" autoAdjust="0"/>
  </p:normalViewPr>
  <p:slideViewPr>
    <p:cSldViewPr>
      <p:cViewPr varScale="1">
        <p:scale>
          <a:sx n="78" d="100"/>
          <a:sy n="78" d="100"/>
        </p:scale>
        <p:origin x="-516" y="-102"/>
      </p:cViewPr>
      <p:guideLst>
        <p:guide orient="horz" pos="2160"/>
        <p:guide pos="2880"/>
      </p:guideLst>
    </p:cSldViewPr>
  </p:slideViewPr>
  <p:outlineViewPr>
    <p:cViewPr>
      <p:scale>
        <a:sx n="33" d="100"/>
        <a:sy n="33" d="100"/>
      </p:scale>
      <p:origin x="0" y="22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6141" cy="51206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21492" y="1"/>
            <a:ext cx="3076141" cy="512061"/>
          </a:xfrm>
          <a:prstGeom prst="rect">
            <a:avLst/>
          </a:prstGeom>
        </p:spPr>
        <p:txBody>
          <a:bodyPr vert="horz" lIns="91440" tIns="45720" rIns="91440" bIns="45720" rtlCol="0"/>
          <a:lstStyle>
            <a:lvl1pPr algn="r">
              <a:defRPr sz="1200"/>
            </a:lvl1pPr>
          </a:lstStyle>
          <a:p>
            <a:fld id="{F1BC80B9-F1DC-48A3-BAAB-69EC5AC02A0E}" type="datetimeFigureOut">
              <a:rPr lang="en-US" smtClean="0"/>
              <a:pPr/>
              <a:t>6/3/2009</a:t>
            </a:fld>
            <a:endParaRPr lang="en-US"/>
          </a:p>
        </p:txBody>
      </p:sp>
      <p:sp>
        <p:nvSpPr>
          <p:cNvPr id="4" name="Footer Placeholder 3"/>
          <p:cNvSpPr>
            <a:spLocks noGrp="1"/>
          </p:cNvSpPr>
          <p:nvPr>
            <p:ph type="ftr" sz="quarter" idx="2"/>
          </p:nvPr>
        </p:nvSpPr>
        <p:spPr>
          <a:xfrm>
            <a:off x="1" y="9720907"/>
            <a:ext cx="3076141" cy="51206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21492" y="9720907"/>
            <a:ext cx="3076141" cy="512061"/>
          </a:xfrm>
          <a:prstGeom prst="rect">
            <a:avLst/>
          </a:prstGeom>
        </p:spPr>
        <p:txBody>
          <a:bodyPr vert="horz" lIns="91440" tIns="45720" rIns="91440" bIns="45720" rtlCol="0" anchor="b"/>
          <a:lstStyle>
            <a:lvl1pPr algn="r">
              <a:defRPr sz="1200"/>
            </a:lvl1pPr>
          </a:lstStyle>
          <a:p>
            <a:fld id="{43DFBC86-3016-4C85-B02C-C273A275BAB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76363" cy="51173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1296" y="2"/>
            <a:ext cx="3076363" cy="511731"/>
          </a:xfrm>
          <a:prstGeom prst="rect">
            <a:avLst/>
          </a:prstGeom>
        </p:spPr>
        <p:txBody>
          <a:bodyPr vert="horz" lIns="91440" tIns="45720" rIns="91440" bIns="45720" rtlCol="0"/>
          <a:lstStyle>
            <a:lvl1pPr algn="r">
              <a:defRPr sz="1200"/>
            </a:lvl1pPr>
          </a:lstStyle>
          <a:p>
            <a:fld id="{B60F3E1A-F44A-4BDC-BFDE-3CE901F7CC0B}" type="datetimeFigureOut">
              <a:rPr lang="en-US" smtClean="0"/>
              <a:pPr/>
              <a:t>6/3/2009</a:t>
            </a:fld>
            <a:endParaRPr lang="en-US" dirty="0"/>
          </a:p>
        </p:txBody>
      </p:sp>
      <p:sp>
        <p:nvSpPr>
          <p:cNvPr id="4" name="Slide Image Placeholder 3"/>
          <p:cNvSpPr>
            <a:spLocks noGrp="1" noRot="1" noChangeAspect="1"/>
          </p:cNvSpPr>
          <p:nvPr>
            <p:ph type="sldImg" idx="2"/>
          </p:nvPr>
        </p:nvSpPr>
        <p:spPr>
          <a:xfrm>
            <a:off x="992188" y="766763"/>
            <a:ext cx="5116512" cy="38385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931" y="4861444"/>
            <a:ext cx="5679440" cy="460557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721107"/>
            <a:ext cx="3076363" cy="511731"/>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1296" y="9721107"/>
            <a:ext cx="3076363" cy="511731"/>
          </a:xfrm>
          <a:prstGeom prst="rect">
            <a:avLst/>
          </a:prstGeom>
        </p:spPr>
        <p:txBody>
          <a:bodyPr vert="horz" lIns="91440" tIns="45720" rIns="91440" bIns="45720" rtlCol="0" anchor="b"/>
          <a:lstStyle>
            <a:lvl1pPr algn="r">
              <a:defRPr sz="1200"/>
            </a:lvl1pPr>
          </a:lstStyle>
          <a:p>
            <a:fld id="{58BE1359-2DA2-4102-8E5F-3C314329F386}"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6/3/2009 12:25 PM</a:t>
            </a:fld>
            <a:endParaRPr lang="en-US" dirty="0"/>
          </a:p>
        </p:txBody>
      </p:sp>
      <p:sp>
        <p:nvSpPr>
          <p:cNvPr id="6" name="Footer Placeholder 5"/>
          <p:cNvSpPr>
            <a:spLocks noGrp="1"/>
          </p:cNvSpPr>
          <p:nvPr>
            <p:ph type="ftr" sz="quarter" idx="12"/>
          </p:nvPr>
        </p:nvSpPr>
        <p:spPr>
          <a:xfrm>
            <a:off x="0" y="9721107"/>
            <a:ext cx="6389371" cy="511731"/>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389371" y="9721107"/>
            <a:ext cx="708287" cy="511731"/>
          </a:xfrm>
        </p:spPr>
        <p:txBody>
          <a:bodyPr/>
          <a:lstStyle/>
          <a:p>
            <a:fld id="{EC87E0CF-87F6-4B58-B8B8-DCAB2DAAF3C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6/3/2009 12:25 PM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6/3/2009 12:25 PM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6/3/2009 12:25 PM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6/3/2009 12:25 PM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6/3/2009 12:25 PM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6/3/2009 12:25 PM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6/3/2009 12:25 PM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6/3/2009 12:25 PM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6/3/2009 12:25 PM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6/3/2009 12:25 PM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7543800" y="6019800"/>
            <a:ext cx="1600200" cy="228600"/>
          </a:xfrm>
          <a:prstGeom prst="rect">
            <a:avLst/>
          </a:prstGeom>
          <a:gradFill>
            <a:gsLst>
              <a:gs pos="50000">
                <a:schemeClr val="bg1">
                  <a:lumMod val="75000"/>
                </a:schemeClr>
              </a:gs>
              <a:gs pos="50000">
                <a:srgbClr val="00518E"/>
              </a:gs>
              <a:gs pos="50000">
                <a:schemeClr val="accent1">
                  <a:tint val="44500"/>
                  <a:satMod val="160000"/>
                </a:schemeClr>
              </a:gs>
              <a:gs pos="100000">
                <a:schemeClr val="accent1">
                  <a:tint val="23500"/>
                  <a:satMod val="160000"/>
                </a:schemeClr>
              </a:gs>
            </a:gsLst>
            <a:lin ang="0" scaled="1"/>
          </a:gradFill>
          <a:ln>
            <a:headEnd type="none" w="med" len="med"/>
            <a:tailEnd type="none" w="med" len="med"/>
          </a:ln>
          <a:scene3d>
            <a:camera prst="orthographicFront">
              <a:rot lat="0" lon="0" rev="0"/>
            </a:camera>
            <a:lightRig rig="threePt" dir="t">
              <a:rot lat="0" lon="0" rev="1200000"/>
            </a:lightRig>
          </a:scene3d>
          <a:sp3d>
            <a:bevelT w="190500" h="254000" prst="coolSlant"/>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latin typeface="Segoe" pitchFamily="34" charset="0"/>
            </a:endParaRPr>
          </a:p>
        </p:txBody>
      </p:sp>
      <p:sp>
        <p:nvSpPr>
          <p:cNvPr id="5" name="Rectangle 4"/>
          <p:cNvSpPr/>
          <p:nvPr/>
        </p:nvSpPr>
        <p:spPr bwMode="auto">
          <a:xfrm>
            <a:off x="5943600" y="6019800"/>
            <a:ext cx="1600200" cy="228600"/>
          </a:xfrm>
          <a:prstGeom prst="rect">
            <a:avLst/>
          </a:prstGeom>
          <a:solidFill>
            <a:srgbClr val="00518E"/>
          </a:solidFill>
          <a:ln>
            <a:headEnd type="none" w="med" len="med"/>
            <a:tailEnd type="none" w="med" len="med"/>
          </a:ln>
          <a:scene3d>
            <a:camera prst="orthographicFront">
              <a:rot lat="0" lon="0" rev="0"/>
            </a:camera>
            <a:lightRig rig="threePt" dir="t">
              <a:rot lat="0" lon="0" rev="1200000"/>
            </a:lightRig>
          </a:scene3d>
          <a:sp3d>
            <a:bevelT h="254000"/>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latin typeface="Segoe" pitchFamily="34" charset="0"/>
            </a:endParaRPr>
          </a:p>
        </p:txBody>
      </p:sp>
      <p:sp>
        <p:nvSpPr>
          <p:cNvPr id="6" name="Rectangle 5"/>
          <p:cNvSpPr/>
          <p:nvPr/>
        </p:nvSpPr>
        <p:spPr bwMode="auto">
          <a:xfrm>
            <a:off x="4343400" y="6019800"/>
            <a:ext cx="1600200" cy="228600"/>
          </a:xfrm>
          <a:prstGeom prst="rect">
            <a:avLst/>
          </a:prstGeom>
          <a:solidFill>
            <a:srgbClr val="C00000"/>
          </a:solidFill>
          <a:ln>
            <a:headEnd type="none" w="med" len="med"/>
            <a:tailEnd type="none" w="med" len="med"/>
          </a:ln>
          <a:scene3d>
            <a:camera prst="orthographicFront">
              <a:rot lat="0" lon="0" rev="0"/>
            </a:camera>
            <a:lightRig rig="threePt" dir="t">
              <a:rot lat="0" lon="0" rev="1200000"/>
            </a:lightRig>
          </a:scene3d>
          <a:sp3d>
            <a:bevelT h="254000"/>
            <a:contourClr>
              <a:schemeClr val="bg1"/>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latin typeface="Segoe" pitchFamily="34" charset="0"/>
            </a:endParaRPr>
          </a:p>
        </p:txBody>
      </p:sp>
      <p:sp>
        <p:nvSpPr>
          <p:cNvPr id="8" name="Rectangle 7"/>
          <p:cNvSpPr/>
          <p:nvPr/>
        </p:nvSpPr>
        <p:spPr>
          <a:xfrm>
            <a:off x="533400" y="1371600"/>
            <a:ext cx="8610600" cy="1631216"/>
          </a:xfrm>
          <a:prstGeom prst="rect">
            <a:avLst/>
          </a:prstGeom>
          <a:noFill/>
        </p:spPr>
        <p:txBody>
          <a:bodyPr wrap="square" lIns="91440" tIns="45720" rIns="91440" bIns="45720">
            <a:spAutoFit/>
            <a:scene3d>
              <a:camera prst="orthographicFront"/>
              <a:lightRig rig="flat" dir="tl">
                <a:rot lat="0" lon="0" rev="6600000"/>
              </a:lightRig>
            </a:scene3d>
            <a:sp3d>
              <a:contourClr>
                <a:schemeClr val="accent2">
                  <a:shade val="75000"/>
                </a:schemeClr>
              </a:contourClr>
            </a:sp3d>
          </a:bodyPr>
          <a:lstStyle/>
          <a:p>
            <a:r>
              <a:rPr lang="sr-Latn-CS" sz="3600" b="1" cap="none" spc="-150" dirty="0" smtClean="0">
                <a:ln w="11430"/>
                <a:solidFill>
                  <a:srgbClr val="C00000"/>
                </a:solidFill>
                <a:effectLst>
                  <a:outerShdw blurRad="50800" dist="39000" dir="5460000" algn="tl">
                    <a:srgbClr val="000000">
                      <a:alpha val="38000"/>
                    </a:srgbClr>
                  </a:outerShdw>
                </a:effectLst>
              </a:rPr>
              <a:t>A</a:t>
            </a:r>
            <a:r>
              <a:rPr lang="en-US" sz="3600" b="1" cap="none" spc="-150" dirty="0" smtClean="0">
                <a:ln w="11430"/>
                <a:solidFill>
                  <a:srgbClr val="C00000"/>
                </a:solidFill>
                <a:effectLst>
                  <a:outerShdw blurRad="50800" dist="39000" dir="5460000" algn="tl">
                    <a:srgbClr val="000000">
                      <a:alpha val="38000"/>
                    </a:srgbClr>
                  </a:outerShdw>
                </a:effectLst>
              </a:rPr>
              <a:t>KCIONI PLAN</a:t>
            </a:r>
            <a:r>
              <a:rPr lang="sr-Latn-CS" sz="3600" b="1" cap="none" spc="-150" dirty="0" smtClean="0">
                <a:ln w="11430"/>
                <a:solidFill>
                  <a:srgbClr val="C00000"/>
                </a:solidFill>
                <a:effectLst>
                  <a:outerShdw blurRad="50800" dist="39000" dir="5460000" algn="tl">
                    <a:srgbClr val="000000">
                      <a:alpha val="38000"/>
                    </a:srgbClr>
                  </a:outerShdw>
                </a:effectLst>
              </a:rPr>
              <a:t> </a:t>
            </a:r>
            <a:endParaRPr lang="en-US" sz="3600" b="1" cap="none" spc="-150" dirty="0" smtClean="0">
              <a:ln w="11430"/>
              <a:solidFill>
                <a:srgbClr val="C00000"/>
              </a:solidFill>
              <a:effectLst>
                <a:outerShdw blurRad="50800" dist="39000" dir="5460000" algn="tl">
                  <a:srgbClr val="000000">
                    <a:alpha val="38000"/>
                  </a:srgbClr>
                </a:outerShdw>
              </a:effectLst>
            </a:endParaRPr>
          </a:p>
          <a:p>
            <a:r>
              <a:rPr lang="sr-Latn-CS" sz="3200" b="1" cap="none" spc="-150" dirty="0" smtClean="0">
                <a:ln w="11430"/>
                <a:solidFill>
                  <a:srgbClr val="0070C0"/>
                </a:solidFill>
              </a:rPr>
              <a:t>podrške uspostavljanju i razvoju poslovnih zona </a:t>
            </a:r>
            <a:endParaRPr lang="en-US" sz="3200" b="1" cap="none" spc="-150" dirty="0" smtClean="0">
              <a:ln w="11430"/>
              <a:solidFill>
                <a:srgbClr val="0070C0"/>
              </a:solidFill>
            </a:endParaRPr>
          </a:p>
          <a:p>
            <a:r>
              <a:rPr lang="sr-Latn-CS" sz="3200" b="1" cap="none" spc="-150" dirty="0" smtClean="0">
                <a:ln w="11430"/>
                <a:solidFill>
                  <a:srgbClr val="0070C0"/>
                </a:solidFill>
              </a:rPr>
              <a:t>u Republici Srpskoj za period 2009 – 2013. godina</a:t>
            </a:r>
            <a:endParaRPr lang="en-US" sz="3200" b="1" cap="none" spc="-150" dirty="0">
              <a:ln w="11430"/>
              <a:solidFill>
                <a:srgbClr val="0070C0"/>
              </a:solidFill>
            </a:endParaRPr>
          </a:p>
        </p:txBody>
      </p:sp>
      <p:sp>
        <p:nvSpPr>
          <p:cNvPr id="10" name="Rectangle 9"/>
          <p:cNvSpPr/>
          <p:nvPr/>
        </p:nvSpPr>
        <p:spPr>
          <a:xfrm>
            <a:off x="533400" y="4724400"/>
            <a:ext cx="8610600" cy="1015663"/>
          </a:xfrm>
          <a:prstGeom prst="rect">
            <a:avLst/>
          </a:prstGeom>
          <a:noFill/>
        </p:spPr>
        <p:txBody>
          <a:bodyPr wrap="square" lIns="91440" tIns="45720" rIns="91440" bIns="45720">
            <a:spAutoFit/>
            <a:scene3d>
              <a:camera prst="orthographicFront"/>
              <a:lightRig rig="flat" dir="tl">
                <a:rot lat="0" lon="0" rev="6600000"/>
              </a:lightRig>
            </a:scene3d>
            <a:sp3d>
              <a:contourClr>
                <a:schemeClr val="accent2">
                  <a:shade val="75000"/>
                </a:schemeClr>
              </a:contourClr>
            </a:sp3d>
          </a:bodyPr>
          <a:lstStyle/>
          <a:p>
            <a:r>
              <a:rPr lang="sr-Latn-CS" sz="2000" b="1" cap="none" dirty="0" smtClean="0">
                <a:ln w="11430"/>
                <a:solidFill>
                  <a:srgbClr val="0070C0"/>
                </a:solidFill>
              </a:rPr>
              <a:t>Slobodan Marković, direktor</a:t>
            </a:r>
          </a:p>
          <a:p>
            <a:r>
              <a:rPr lang="sr-Latn-CS" sz="2000" b="1" cap="none" dirty="0" smtClean="0">
                <a:ln w="11430"/>
                <a:solidFill>
                  <a:srgbClr val="0070C0"/>
                </a:solidFill>
              </a:rPr>
              <a:t>Mićo Stanojević, menadžer odjeljenja za poslovni razvoj</a:t>
            </a:r>
          </a:p>
          <a:p>
            <a:r>
              <a:rPr lang="sr-Latn-CS" sz="2000" b="1" cap="none" dirty="0" smtClean="0">
                <a:ln w="11430"/>
                <a:solidFill>
                  <a:srgbClr val="0070C0"/>
                </a:solidFill>
              </a:rPr>
              <a:t>Republička agencija za razvoj malih i srednjih preduzeća </a:t>
            </a:r>
            <a:endParaRPr lang="en-US" sz="2000" b="1" cap="none" dirty="0">
              <a:ln w="11430"/>
              <a:solidFill>
                <a:srgbClr val="0070C0"/>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37158" y="609600"/>
          <a:ext cx="8778242" cy="5913428"/>
        </p:xfrm>
        <a:graphic>
          <a:graphicData uri="http://schemas.openxmlformats.org/drawingml/2006/table">
            <a:tbl>
              <a:tblPr/>
              <a:tblGrid>
                <a:gridCol w="310734"/>
                <a:gridCol w="2877805"/>
                <a:gridCol w="268680"/>
                <a:gridCol w="268680"/>
                <a:gridCol w="268680"/>
                <a:gridCol w="268680"/>
                <a:gridCol w="268680"/>
                <a:gridCol w="268680"/>
                <a:gridCol w="268680"/>
                <a:gridCol w="281475"/>
                <a:gridCol w="281712"/>
                <a:gridCol w="313011"/>
                <a:gridCol w="547768"/>
                <a:gridCol w="1095537"/>
                <a:gridCol w="1189440"/>
              </a:tblGrid>
              <a:tr h="657186">
                <a:tc rowSpan="3">
                  <a:txBody>
                    <a:bodyPr/>
                    <a:lstStyle/>
                    <a:p>
                      <a:pPr algn="ctr">
                        <a:lnSpc>
                          <a:spcPct val="115000"/>
                        </a:lnSpc>
                        <a:spcBef>
                          <a:spcPts val="600"/>
                        </a:spcBef>
                        <a:spcAft>
                          <a:spcPts val="300"/>
                        </a:spcAft>
                      </a:pPr>
                      <a:r>
                        <a:rPr lang="en-US" sz="1400" b="1" kern="1200" dirty="0">
                          <a:solidFill>
                            <a:srgbClr val="002060"/>
                          </a:solidFill>
                          <a:latin typeface="Cambria"/>
                          <a:ea typeface="Times New Roman"/>
                          <a:cs typeface="Times New Roman"/>
                        </a:rPr>
                        <a:t>Br.</a:t>
                      </a:r>
                      <a:r>
                        <a:rPr lang="en-US" sz="1400" kern="1200" dirty="0">
                          <a:solidFill>
                            <a:srgbClr val="002060"/>
                          </a:solidFill>
                          <a:latin typeface="Calibri"/>
                          <a:ea typeface="Times New Roman"/>
                          <a:cs typeface="Times New Roman"/>
                        </a:rPr>
                        <a:t> </a:t>
                      </a:r>
                      <a:endParaRPr lang="en-US" sz="1400" dirty="0">
                        <a:solidFill>
                          <a:srgbClr val="002060"/>
                        </a:solidFill>
                        <a:latin typeface="Calibri"/>
                        <a:ea typeface="Times New Roman"/>
                        <a:cs typeface="Times New Roman"/>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FFCC66"/>
                    </a:solidFill>
                  </a:tcPr>
                </a:tc>
                <a:tc rowSpan="3">
                  <a:txBody>
                    <a:bodyPr/>
                    <a:lstStyle/>
                    <a:p>
                      <a:pPr algn="ctr">
                        <a:lnSpc>
                          <a:spcPct val="115000"/>
                        </a:lnSpc>
                        <a:spcBef>
                          <a:spcPts val="600"/>
                        </a:spcBef>
                        <a:spcAft>
                          <a:spcPts val="300"/>
                        </a:spcAft>
                      </a:pPr>
                      <a:r>
                        <a:rPr lang="en-US" sz="1400" b="1" kern="1200" dirty="0">
                          <a:solidFill>
                            <a:srgbClr val="002060"/>
                          </a:solidFill>
                          <a:latin typeface="Cambria"/>
                          <a:ea typeface="Times New Roman"/>
                          <a:cs typeface="Times New Roman"/>
                        </a:rPr>
                        <a:t>Aktivnost</a:t>
                      </a:r>
                      <a:r>
                        <a:rPr lang="en-US" sz="1400" kern="1200" dirty="0">
                          <a:solidFill>
                            <a:srgbClr val="002060"/>
                          </a:solidFill>
                          <a:latin typeface="Calibri"/>
                          <a:ea typeface="Times New Roman"/>
                          <a:cs typeface="Times New Roman"/>
                        </a:rPr>
                        <a:t> </a:t>
                      </a:r>
                      <a:endParaRPr lang="en-US" sz="1400" dirty="0">
                        <a:solidFill>
                          <a:srgbClr val="002060"/>
                        </a:solidFill>
                        <a:latin typeface="Calibri"/>
                        <a:ea typeface="Times New Roman"/>
                        <a:cs typeface="Times New Roman"/>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FFCC66"/>
                    </a:solidFill>
                  </a:tcPr>
                </a:tc>
                <a:tc gridSpan="10">
                  <a:txBody>
                    <a:bodyPr/>
                    <a:lstStyle/>
                    <a:p>
                      <a:pPr algn="ctr">
                        <a:lnSpc>
                          <a:spcPct val="115000"/>
                        </a:lnSpc>
                        <a:spcBef>
                          <a:spcPts val="600"/>
                        </a:spcBef>
                        <a:spcAft>
                          <a:spcPts val="300"/>
                        </a:spcAft>
                      </a:pPr>
                      <a:r>
                        <a:rPr lang="en-US" sz="1400" b="1" kern="1200" dirty="0">
                          <a:solidFill>
                            <a:srgbClr val="002060"/>
                          </a:solidFill>
                          <a:latin typeface="Cambria"/>
                          <a:ea typeface="Times New Roman"/>
                          <a:cs typeface="Times New Roman"/>
                        </a:rPr>
                        <a:t>Vremenski okvir</a:t>
                      </a:r>
                      <a:r>
                        <a:rPr lang="en-US" sz="1400" kern="1200" dirty="0">
                          <a:solidFill>
                            <a:srgbClr val="002060"/>
                          </a:solidFill>
                          <a:latin typeface="Calibri"/>
                          <a:ea typeface="Times New Roman"/>
                          <a:cs typeface="Times New Roman"/>
                        </a:rPr>
                        <a:t> </a:t>
                      </a:r>
                      <a:endParaRPr lang="en-US" sz="1400" dirty="0">
                        <a:solidFill>
                          <a:srgbClr val="002060"/>
                        </a:solidFill>
                        <a:latin typeface="Calibri"/>
                        <a:ea typeface="Times New Roman"/>
                        <a:cs typeface="Times New Roman"/>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FFCC6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3">
                  <a:txBody>
                    <a:bodyPr/>
                    <a:lstStyle/>
                    <a:p>
                      <a:pPr algn="ctr">
                        <a:lnSpc>
                          <a:spcPct val="115000"/>
                        </a:lnSpc>
                        <a:spcBef>
                          <a:spcPts val="600"/>
                        </a:spcBef>
                        <a:spcAft>
                          <a:spcPts val="300"/>
                        </a:spcAft>
                      </a:pPr>
                      <a:r>
                        <a:rPr lang="en-US" sz="1400" b="1" kern="1200" dirty="0">
                          <a:solidFill>
                            <a:srgbClr val="002060"/>
                          </a:solidFill>
                          <a:latin typeface="Cambria"/>
                          <a:ea typeface="Times New Roman"/>
                          <a:cs typeface="Times New Roman"/>
                        </a:rPr>
                        <a:t>Nosi</a:t>
                      </a:r>
                      <a:r>
                        <a:rPr lang="sr-Latn-CS" sz="1400" b="1" kern="1200" dirty="0">
                          <a:solidFill>
                            <a:srgbClr val="002060"/>
                          </a:solidFill>
                          <a:latin typeface="Cambria"/>
                          <a:ea typeface="Times New Roman"/>
                          <a:cs typeface="Times New Roman"/>
                        </a:rPr>
                        <a:t>-</a:t>
                      </a:r>
                      <a:r>
                        <a:rPr lang="en-US" sz="1400" b="1" kern="1200" dirty="0">
                          <a:solidFill>
                            <a:srgbClr val="002060"/>
                          </a:solidFill>
                          <a:latin typeface="Cambria"/>
                          <a:ea typeface="Times New Roman"/>
                          <a:cs typeface="Times New Roman"/>
                        </a:rPr>
                        <a:t>oci</a:t>
                      </a:r>
                      <a:r>
                        <a:rPr lang="en-US" sz="1400" kern="1200" dirty="0">
                          <a:solidFill>
                            <a:srgbClr val="002060"/>
                          </a:solidFill>
                          <a:latin typeface="Calibri"/>
                          <a:ea typeface="Times New Roman"/>
                          <a:cs typeface="Times New Roman"/>
                        </a:rPr>
                        <a:t> </a:t>
                      </a:r>
                      <a:endParaRPr lang="en-US" sz="1400" dirty="0">
                        <a:solidFill>
                          <a:srgbClr val="002060"/>
                        </a:solidFill>
                        <a:latin typeface="Calibri"/>
                        <a:ea typeface="Times New Roman"/>
                        <a:cs typeface="Times New Roman"/>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FFCC66"/>
                    </a:solidFill>
                  </a:tcPr>
                </a:tc>
                <a:tc gridSpan="2">
                  <a:txBody>
                    <a:bodyPr/>
                    <a:lstStyle/>
                    <a:p>
                      <a:pPr algn="ctr">
                        <a:lnSpc>
                          <a:spcPct val="115000"/>
                        </a:lnSpc>
                        <a:spcBef>
                          <a:spcPts val="600"/>
                        </a:spcBef>
                        <a:spcAft>
                          <a:spcPts val="600"/>
                        </a:spcAft>
                      </a:pPr>
                      <a:r>
                        <a:rPr lang="en-US" sz="1400" b="1" kern="1200" dirty="0">
                          <a:solidFill>
                            <a:srgbClr val="002060"/>
                          </a:solidFill>
                          <a:latin typeface="Cambria"/>
                          <a:ea typeface="Times New Roman"/>
                          <a:cs typeface="Times New Roman"/>
                        </a:rPr>
                        <a:t>Potrebna sredstva i izvori finansiranja (KM)</a:t>
                      </a:r>
                      <a:r>
                        <a:rPr lang="en-US" sz="1400" kern="1200" dirty="0">
                          <a:solidFill>
                            <a:srgbClr val="002060"/>
                          </a:solidFill>
                          <a:latin typeface="Calibri"/>
                          <a:ea typeface="Times New Roman"/>
                          <a:cs typeface="Times New Roman"/>
                        </a:rPr>
                        <a:t> </a:t>
                      </a:r>
                      <a:endParaRPr lang="en-US" sz="1400" dirty="0">
                        <a:solidFill>
                          <a:srgbClr val="002060"/>
                        </a:solidFill>
                        <a:latin typeface="Calibri"/>
                        <a:ea typeface="Times New Roman"/>
                        <a:cs typeface="Times New Roman"/>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FFCC66"/>
                    </a:solidFill>
                  </a:tcPr>
                </a:tc>
                <a:tc hMerge="1">
                  <a:txBody>
                    <a:bodyPr/>
                    <a:lstStyle/>
                    <a:p>
                      <a:endParaRPr lang="en-US"/>
                    </a:p>
                  </a:txBody>
                  <a:tcPr/>
                </a:tc>
              </a:tr>
              <a:tr h="219062">
                <a:tc vMerge="1">
                  <a:txBody>
                    <a:bodyPr/>
                    <a:lstStyle/>
                    <a:p>
                      <a:endParaRPr lang="en-US"/>
                    </a:p>
                  </a:txBody>
                  <a:tcPr/>
                </a:tc>
                <a:tc vMerge="1">
                  <a:txBody>
                    <a:bodyPr/>
                    <a:lstStyle/>
                    <a:p>
                      <a:endParaRPr lang="en-US"/>
                    </a:p>
                  </a:txBody>
                  <a:tcPr/>
                </a:tc>
                <a:tc gridSpan="2">
                  <a:txBody>
                    <a:bodyPr/>
                    <a:lstStyle/>
                    <a:p>
                      <a:pPr algn="ctr">
                        <a:lnSpc>
                          <a:spcPct val="115000"/>
                        </a:lnSpc>
                        <a:spcBef>
                          <a:spcPts val="600"/>
                        </a:spcBef>
                        <a:spcAft>
                          <a:spcPts val="600"/>
                        </a:spcAft>
                      </a:pPr>
                      <a:r>
                        <a:rPr lang="en-US" sz="1200" b="1" kern="1200" dirty="0">
                          <a:solidFill>
                            <a:srgbClr val="002060"/>
                          </a:solidFill>
                          <a:latin typeface="Cambria"/>
                          <a:ea typeface="Times New Roman"/>
                          <a:cs typeface="Times New Roman"/>
                        </a:rPr>
                        <a:t>2009</a:t>
                      </a:r>
                      <a:r>
                        <a:rPr lang="en-US" sz="1200" kern="1200" dirty="0">
                          <a:solidFill>
                            <a:srgbClr val="002060"/>
                          </a:solidFill>
                          <a:latin typeface="Calibri"/>
                          <a:ea typeface="Times New Roman"/>
                          <a:cs typeface="Times New Roman"/>
                        </a:rPr>
                        <a:t> </a:t>
                      </a:r>
                      <a:endParaRPr lang="en-US" sz="1200" dirty="0">
                        <a:solidFill>
                          <a:srgbClr val="002060"/>
                        </a:solidFill>
                        <a:latin typeface="Calibri"/>
                        <a:ea typeface="Times New Roman"/>
                        <a:cs typeface="Times New Roman"/>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FFCC66"/>
                    </a:solidFill>
                  </a:tcPr>
                </a:tc>
                <a:tc hMerge="1">
                  <a:txBody>
                    <a:bodyPr/>
                    <a:lstStyle/>
                    <a:p>
                      <a:endParaRPr lang="en-US"/>
                    </a:p>
                  </a:txBody>
                  <a:tcPr/>
                </a:tc>
                <a:tc gridSpan="2">
                  <a:txBody>
                    <a:bodyPr/>
                    <a:lstStyle/>
                    <a:p>
                      <a:pPr algn="ctr">
                        <a:lnSpc>
                          <a:spcPct val="115000"/>
                        </a:lnSpc>
                        <a:spcBef>
                          <a:spcPts val="600"/>
                        </a:spcBef>
                        <a:spcAft>
                          <a:spcPts val="600"/>
                        </a:spcAft>
                      </a:pPr>
                      <a:r>
                        <a:rPr lang="en-US" sz="1200" b="1" kern="1200" dirty="0">
                          <a:solidFill>
                            <a:srgbClr val="002060"/>
                          </a:solidFill>
                          <a:latin typeface="Cambria"/>
                          <a:ea typeface="Times New Roman"/>
                          <a:cs typeface="Times New Roman"/>
                        </a:rPr>
                        <a:t>2010</a:t>
                      </a:r>
                      <a:r>
                        <a:rPr lang="en-US" sz="1200" kern="1200" dirty="0">
                          <a:solidFill>
                            <a:srgbClr val="002060"/>
                          </a:solidFill>
                          <a:latin typeface="Calibri"/>
                          <a:ea typeface="Times New Roman"/>
                          <a:cs typeface="Times New Roman"/>
                        </a:rPr>
                        <a:t> </a:t>
                      </a:r>
                      <a:endParaRPr lang="en-US" sz="1200" dirty="0">
                        <a:solidFill>
                          <a:srgbClr val="002060"/>
                        </a:solidFill>
                        <a:latin typeface="Calibri"/>
                        <a:ea typeface="Times New Roman"/>
                        <a:cs typeface="Times New Roman"/>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FFCC66"/>
                    </a:solidFill>
                  </a:tcPr>
                </a:tc>
                <a:tc hMerge="1">
                  <a:txBody>
                    <a:bodyPr/>
                    <a:lstStyle/>
                    <a:p>
                      <a:endParaRPr lang="en-US"/>
                    </a:p>
                  </a:txBody>
                  <a:tcPr/>
                </a:tc>
                <a:tc gridSpan="2">
                  <a:txBody>
                    <a:bodyPr/>
                    <a:lstStyle/>
                    <a:p>
                      <a:pPr algn="ctr">
                        <a:lnSpc>
                          <a:spcPct val="115000"/>
                        </a:lnSpc>
                        <a:spcBef>
                          <a:spcPts val="600"/>
                        </a:spcBef>
                        <a:spcAft>
                          <a:spcPts val="600"/>
                        </a:spcAft>
                      </a:pPr>
                      <a:r>
                        <a:rPr lang="en-US" sz="1200" b="1" kern="1200" dirty="0">
                          <a:solidFill>
                            <a:srgbClr val="002060"/>
                          </a:solidFill>
                          <a:latin typeface="Cambria"/>
                          <a:ea typeface="Times New Roman"/>
                          <a:cs typeface="Times New Roman"/>
                        </a:rPr>
                        <a:t>2011</a:t>
                      </a:r>
                      <a:r>
                        <a:rPr lang="en-US" sz="1200" kern="1200" dirty="0">
                          <a:solidFill>
                            <a:srgbClr val="002060"/>
                          </a:solidFill>
                          <a:latin typeface="Calibri"/>
                          <a:ea typeface="Times New Roman"/>
                          <a:cs typeface="Times New Roman"/>
                        </a:rPr>
                        <a:t> </a:t>
                      </a:r>
                      <a:endParaRPr lang="en-US" sz="1200" dirty="0">
                        <a:solidFill>
                          <a:srgbClr val="002060"/>
                        </a:solidFill>
                        <a:latin typeface="Calibri"/>
                        <a:ea typeface="Times New Roman"/>
                        <a:cs typeface="Times New Roman"/>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FFCC66"/>
                    </a:solidFill>
                  </a:tcPr>
                </a:tc>
                <a:tc hMerge="1">
                  <a:txBody>
                    <a:bodyPr/>
                    <a:lstStyle/>
                    <a:p>
                      <a:endParaRPr lang="en-US"/>
                    </a:p>
                  </a:txBody>
                  <a:tcPr/>
                </a:tc>
                <a:tc gridSpan="2">
                  <a:txBody>
                    <a:bodyPr/>
                    <a:lstStyle/>
                    <a:p>
                      <a:pPr algn="ctr">
                        <a:lnSpc>
                          <a:spcPct val="115000"/>
                        </a:lnSpc>
                        <a:spcBef>
                          <a:spcPts val="600"/>
                        </a:spcBef>
                        <a:spcAft>
                          <a:spcPts val="600"/>
                        </a:spcAft>
                      </a:pPr>
                      <a:r>
                        <a:rPr lang="en-US" sz="1200" b="1" kern="1200" dirty="0">
                          <a:solidFill>
                            <a:srgbClr val="002060"/>
                          </a:solidFill>
                          <a:latin typeface="Cambria"/>
                          <a:ea typeface="Times New Roman"/>
                          <a:cs typeface="Times New Roman"/>
                        </a:rPr>
                        <a:t>2012</a:t>
                      </a:r>
                      <a:r>
                        <a:rPr lang="en-US" sz="1200" kern="1200" dirty="0">
                          <a:solidFill>
                            <a:srgbClr val="002060"/>
                          </a:solidFill>
                          <a:latin typeface="Calibri"/>
                          <a:ea typeface="Times New Roman"/>
                          <a:cs typeface="Times New Roman"/>
                        </a:rPr>
                        <a:t> </a:t>
                      </a:r>
                      <a:endParaRPr lang="en-US" sz="1200" dirty="0">
                        <a:solidFill>
                          <a:srgbClr val="002060"/>
                        </a:solidFill>
                        <a:latin typeface="Calibri"/>
                        <a:ea typeface="Times New Roman"/>
                        <a:cs typeface="Times New Roman"/>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FFCC66"/>
                    </a:solidFill>
                  </a:tcPr>
                </a:tc>
                <a:tc hMerge="1">
                  <a:txBody>
                    <a:bodyPr/>
                    <a:lstStyle/>
                    <a:p>
                      <a:endParaRPr lang="en-US"/>
                    </a:p>
                  </a:txBody>
                  <a:tcPr/>
                </a:tc>
                <a:tc gridSpan="2">
                  <a:txBody>
                    <a:bodyPr/>
                    <a:lstStyle/>
                    <a:p>
                      <a:pPr algn="ctr">
                        <a:lnSpc>
                          <a:spcPct val="115000"/>
                        </a:lnSpc>
                        <a:spcBef>
                          <a:spcPts val="600"/>
                        </a:spcBef>
                        <a:spcAft>
                          <a:spcPts val="300"/>
                        </a:spcAft>
                      </a:pPr>
                      <a:r>
                        <a:rPr lang="sr-Cyrl-CS" sz="1200" b="1" kern="1200" dirty="0">
                          <a:solidFill>
                            <a:srgbClr val="002060"/>
                          </a:solidFill>
                          <a:latin typeface="Cambria"/>
                          <a:ea typeface="Times New Roman"/>
                          <a:cs typeface="Times New Roman"/>
                        </a:rPr>
                        <a:t>2013</a:t>
                      </a:r>
                      <a:r>
                        <a:rPr lang="sr-Cyrl-CS" sz="1200" kern="1200" dirty="0">
                          <a:solidFill>
                            <a:srgbClr val="002060"/>
                          </a:solidFill>
                          <a:latin typeface="Calibri"/>
                          <a:ea typeface="Times New Roman"/>
                          <a:cs typeface="Times New Roman"/>
                        </a:rPr>
                        <a:t> </a:t>
                      </a:r>
                      <a:endParaRPr lang="en-US" sz="1200" dirty="0">
                        <a:solidFill>
                          <a:srgbClr val="002060"/>
                        </a:solidFill>
                        <a:latin typeface="Calibri"/>
                        <a:ea typeface="Times New Roman"/>
                        <a:cs typeface="Times New Roman"/>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FFCC66"/>
                    </a:solidFill>
                  </a:tcPr>
                </a:tc>
                <a:tc hMerge="1">
                  <a:txBody>
                    <a:bodyPr/>
                    <a:lstStyle/>
                    <a:p>
                      <a:endParaRPr lang="en-US"/>
                    </a:p>
                  </a:txBody>
                  <a:tcPr/>
                </a:tc>
                <a:tc vMerge="1">
                  <a:txBody>
                    <a:bodyPr/>
                    <a:lstStyle/>
                    <a:p>
                      <a:endParaRPr lang="en-US"/>
                    </a:p>
                  </a:txBody>
                  <a:tcPr/>
                </a:tc>
                <a:tc rowSpan="2">
                  <a:txBody>
                    <a:bodyPr/>
                    <a:lstStyle/>
                    <a:p>
                      <a:pPr algn="ctr">
                        <a:lnSpc>
                          <a:spcPct val="115000"/>
                        </a:lnSpc>
                        <a:spcBef>
                          <a:spcPts val="600"/>
                        </a:spcBef>
                        <a:spcAft>
                          <a:spcPts val="300"/>
                        </a:spcAft>
                      </a:pPr>
                      <a:r>
                        <a:rPr lang="en-US" sz="1400" b="1" kern="1200" dirty="0">
                          <a:solidFill>
                            <a:srgbClr val="002060"/>
                          </a:solidFill>
                          <a:latin typeface="Cambria"/>
                          <a:ea typeface="Times New Roman"/>
                          <a:cs typeface="Times New Roman"/>
                        </a:rPr>
                        <a:t>Budžet RS</a:t>
                      </a:r>
                      <a:r>
                        <a:rPr lang="en-US" sz="1400" kern="1200" dirty="0">
                          <a:solidFill>
                            <a:srgbClr val="002060"/>
                          </a:solidFill>
                          <a:latin typeface="Calibri"/>
                          <a:ea typeface="Times New Roman"/>
                          <a:cs typeface="Times New Roman"/>
                        </a:rPr>
                        <a:t> </a:t>
                      </a:r>
                      <a:endParaRPr lang="en-US" sz="1400" dirty="0">
                        <a:solidFill>
                          <a:srgbClr val="002060"/>
                        </a:solidFill>
                        <a:latin typeface="Calibri"/>
                        <a:ea typeface="Times New Roman"/>
                        <a:cs typeface="Times New Roman"/>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FFCC66"/>
                    </a:solidFill>
                  </a:tcPr>
                </a:tc>
                <a:tc rowSpan="2">
                  <a:txBody>
                    <a:bodyPr/>
                    <a:lstStyle/>
                    <a:p>
                      <a:pPr algn="ctr">
                        <a:lnSpc>
                          <a:spcPct val="115000"/>
                        </a:lnSpc>
                        <a:spcBef>
                          <a:spcPts val="600"/>
                        </a:spcBef>
                        <a:spcAft>
                          <a:spcPts val="300"/>
                        </a:spcAft>
                      </a:pPr>
                      <a:r>
                        <a:rPr lang="en-US" sz="1400" b="1" kern="1200" dirty="0">
                          <a:solidFill>
                            <a:srgbClr val="002060"/>
                          </a:solidFill>
                          <a:latin typeface="Cambria"/>
                          <a:ea typeface="Times New Roman"/>
                          <a:cs typeface="Times New Roman"/>
                        </a:rPr>
                        <a:t>Ostali izvori</a:t>
                      </a:r>
                      <a:r>
                        <a:rPr lang="sr-Latn-CS" sz="1400" b="1" kern="1200" dirty="0">
                          <a:solidFill>
                            <a:srgbClr val="002060"/>
                          </a:solidFill>
                          <a:latin typeface="Cambria"/>
                          <a:ea typeface="Times New Roman"/>
                          <a:cs typeface="Times New Roman"/>
                        </a:rPr>
                        <a:t> (1)</a:t>
                      </a:r>
                      <a:r>
                        <a:rPr lang="sr-Latn-CS" sz="1400" kern="1200" dirty="0">
                          <a:solidFill>
                            <a:srgbClr val="002060"/>
                          </a:solidFill>
                          <a:latin typeface="Calibri"/>
                          <a:ea typeface="Times New Roman"/>
                          <a:cs typeface="Times New Roman"/>
                        </a:rPr>
                        <a:t> </a:t>
                      </a:r>
                      <a:endParaRPr lang="en-US" sz="1400" dirty="0">
                        <a:solidFill>
                          <a:srgbClr val="002060"/>
                        </a:solidFill>
                        <a:latin typeface="Calibri"/>
                        <a:ea typeface="Times New Roman"/>
                        <a:cs typeface="Times New Roman"/>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FFCC66"/>
                    </a:solidFill>
                  </a:tcPr>
                </a:tc>
              </a:tr>
              <a:tr h="219062">
                <a:tc vMerge="1">
                  <a:txBody>
                    <a:bodyPr/>
                    <a:lstStyle/>
                    <a:p>
                      <a:endParaRPr lang="en-US"/>
                    </a:p>
                  </a:txBody>
                  <a:tcPr/>
                </a:tc>
                <a:tc vMerge="1">
                  <a:txBody>
                    <a:bodyPr/>
                    <a:lstStyle/>
                    <a:p>
                      <a:endParaRPr lang="en-US"/>
                    </a:p>
                  </a:txBody>
                  <a:tcPr/>
                </a:tc>
                <a:tc>
                  <a:txBody>
                    <a:bodyPr/>
                    <a:lstStyle/>
                    <a:p>
                      <a:pPr algn="ctr">
                        <a:lnSpc>
                          <a:spcPct val="115000"/>
                        </a:lnSpc>
                        <a:spcBef>
                          <a:spcPts val="600"/>
                        </a:spcBef>
                        <a:spcAft>
                          <a:spcPts val="600"/>
                        </a:spcAft>
                      </a:pPr>
                      <a:r>
                        <a:rPr lang="en-US" sz="1200" b="1" kern="1200" dirty="0">
                          <a:solidFill>
                            <a:srgbClr val="002060"/>
                          </a:solidFill>
                          <a:latin typeface="Cambria"/>
                          <a:ea typeface="Times New Roman"/>
                          <a:cs typeface="Times New Roman"/>
                        </a:rPr>
                        <a:t>I</a:t>
                      </a:r>
                      <a:r>
                        <a:rPr lang="en-US" sz="1200" kern="1200" dirty="0">
                          <a:solidFill>
                            <a:srgbClr val="002060"/>
                          </a:solidFill>
                          <a:latin typeface="Calibri"/>
                          <a:ea typeface="Times New Roman"/>
                          <a:cs typeface="Times New Roman"/>
                        </a:rPr>
                        <a:t> </a:t>
                      </a:r>
                      <a:endParaRPr lang="en-US" sz="1200" dirty="0">
                        <a:solidFill>
                          <a:srgbClr val="002060"/>
                        </a:solidFill>
                        <a:latin typeface="Calibri"/>
                        <a:ea typeface="Times New Roman"/>
                        <a:cs typeface="Times New Roman"/>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FFCC66"/>
                    </a:solidFill>
                  </a:tcPr>
                </a:tc>
                <a:tc>
                  <a:txBody>
                    <a:bodyPr/>
                    <a:lstStyle/>
                    <a:p>
                      <a:pPr algn="ctr">
                        <a:lnSpc>
                          <a:spcPct val="115000"/>
                        </a:lnSpc>
                        <a:spcBef>
                          <a:spcPts val="600"/>
                        </a:spcBef>
                        <a:spcAft>
                          <a:spcPts val="600"/>
                        </a:spcAft>
                      </a:pPr>
                      <a:r>
                        <a:rPr lang="en-US" sz="1200" b="1" kern="1200" dirty="0">
                          <a:solidFill>
                            <a:srgbClr val="002060"/>
                          </a:solidFill>
                          <a:latin typeface="Cambria"/>
                          <a:ea typeface="Times New Roman"/>
                          <a:cs typeface="Times New Roman"/>
                        </a:rPr>
                        <a:t>II</a:t>
                      </a:r>
                      <a:r>
                        <a:rPr lang="en-US" sz="1200" kern="1200" dirty="0">
                          <a:solidFill>
                            <a:srgbClr val="002060"/>
                          </a:solidFill>
                          <a:latin typeface="Calibri"/>
                          <a:ea typeface="Times New Roman"/>
                          <a:cs typeface="Times New Roman"/>
                        </a:rPr>
                        <a:t> </a:t>
                      </a:r>
                      <a:endParaRPr lang="en-US" sz="1200" dirty="0">
                        <a:solidFill>
                          <a:srgbClr val="002060"/>
                        </a:solidFill>
                        <a:latin typeface="Calibri"/>
                        <a:ea typeface="Times New Roman"/>
                        <a:cs typeface="Times New Roman"/>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FFCC66"/>
                    </a:solidFill>
                  </a:tcPr>
                </a:tc>
                <a:tc>
                  <a:txBody>
                    <a:bodyPr/>
                    <a:lstStyle/>
                    <a:p>
                      <a:pPr algn="ctr">
                        <a:lnSpc>
                          <a:spcPct val="115000"/>
                        </a:lnSpc>
                        <a:spcBef>
                          <a:spcPts val="600"/>
                        </a:spcBef>
                        <a:spcAft>
                          <a:spcPts val="600"/>
                        </a:spcAft>
                      </a:pPr>
                      <a:r>
                        <a:rPr lang="en-US" sz="1200" b="1" kern="1200" dirty="0">
                          <a:solidFill>
                            <a:srgbClr val="002060"/>
                          </a:solidFill>
                          <a:latin typeface="Cambria"/>
                          <a:ea typeface="Times New Roman"/>
                          <a:cs typeface="Times New Roman"/>
                        </a:rPr>
                        <a:t>I</a:t>
                      </a:r>
                      <a:r>
                        <a:rPr lang="en-US" sz="1200" kern="1200" dirty="0">
                          <a:solidFill>
                            <a:srgbClr val="002060"/>
                          </a:solidFill>
                          <a:latin typeface="Calibri"/>
                          <a:ea typeface="Times New Roman"/>
                          <a:cs typeface="Times New Roman"/>
                        </a:rPr>
                        <a:t> </a:t>
                      </a:r>
                      <a:endParaRPr lang="en-US" sz="1200" dirty="0">
                        <a:solidFill>
                          <a:srgbClr val="002060"/>
                        </a:solidFill>
                        <a:latin typeface="Calibri"/>
                        <a:ea typeface="Times New Roman"/>
                        <a:cs typeface="Times New Roman"/>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FFCC66"/>
                    </a:solidFill>
                  </a:tcPr>
                </a:tc>
                <a:tc>
                  <a:txBody>
                    <a:bodyPr/>
                    <a:lstStyle/>
                    <a:p>
                      <a:pPr algn="ctr">
                        <a:lnSpc>
                          <a:spcPct val="115000"/>
                        </a:lnSpc>
                        <a:spcBef>
                          <a:spcPts val="600"/>
                        </a:spcBef>
                        <a:spcAft>
                          <a:spcPts val="600"/>
                        </a:spcAft>
                      </a:pPr>
                      <a:r>
                        <a:rPr lang="en-US" sz="1200" b="1" kern="1200" dirty="0">
                          <a:solidFill>
                            <a:srgbClr val="002060"/>
                          </a:solidFill>
                          <a:latin typeface="Cambria"/>
                          <a:ea typeface="Times New Roman"/>
                          <a:cs typeface="Times New Roman"/>
                        </a:rPr>
                        <a:t>II</a:t>
                      </a:r>
                      <a:r>
                        <a:rPr lang="en-US" sz="1200" kern="1200" dirty="0">
                          <a:solidFill>
                            <a:srgbClr val="002060"/>
                          </a:solidFill>
                          <a:latin typeface="Calibri"/>
                          <a:ea typeface="Times New Roman"/>
                          <a:cs typeface="Times New Roman"/>
                        </a:rPr>
                        <a:t> </a:t>
                      </a:r>
                      <a:endParaRPr lang="en-US" sz="1200" dirty="0">
                        <a:solidFill>
                          <a:srgbClr val="002060"/>
                        </a:solidFill>
                        <a:latin typeface="Calibri"/>
                        <a:ea typeface="Times New Roman"/>
                        <a:cs typeface="Times New Roman"/>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FFCC66"/>
                    </a:solidFill>
                  </a:tcPr>
                </a:tc>
                <a:tc>
                  <a:txBody>
                    <a:bodyPr/>
                    <a:lstStyle/>
                    <a:p>
                      <a:pPr algn="ctr">
                        <a:lnSpc>
                          <a:spcPct val="115000"/>
                        </a:lnSpc>
                        <a:spcBef>
                          <a:spcPts val="600"/>
                        </a:spcBef>
                        <a:spcAft>
                          <a:spcPts val="600"/>
                        </a:spcAft>
                      </a:pPr>
                      <a:r>
                        <a:rPr lang="en-US" sz="1200" b="1" kern="1200" dirty="0">
                          <a:solidFill>
                            <a:srgbClr val="002060"/>
                          </a:solidFill>
                          <a:latin typeface="Cambria"/>
                          <a:ea typeface="Times New Roman"/>
                          <a:cs typeface="Times New Roman"/>
                        </a:rPr>
                        <a:t>I</a:t>
                      </a:r>
                      <a:r>
                        <a:rPr lang="en-US" sz="1200" kern="1200" dirty="0">
                          <a:solidFill>
                            <a:srgbClr val="002060"/>
                          </a:solidFill>
                          <a:latin typeface="Calibri"/>
                          <a:ea typeface="Times New Roman"/>
                          <a:cs typeface="Times New Roman"/>
                        </a:rPr>
                        <a:t> </a:t>
                      </a:r>
                      <a:endParaRPr lang="en-US" sz="1200" dirty="0">
                        <a:solidFill>
                          <a:srgbClr val="002060"/>
                        </a:solidFill>
                        <a:latin typeface="Calibri"/>
                        <a:ea typeface="Times New Roman"/>
                        <a:cs typeface="Times New Roman"/>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FFCC66"/>
                    </a:solidFill>
                  </a:tcPr>
                </a:tc>
                <a:tc>
                  <a:txBody>
                    <a:bodyPr/>
                    <a:lstStyle/>
                    <a:p>
                      <a:pPr algn="ctr">
                        <a:lnSpc>
                          <a:spcPct val="115000"/>
                        </a:lnSpc>
                        <a:spcBef>
                          <a:spcPts val="600"/>
                        </a:spcBef>
                        <a:spcAft>
                          <a:spcPts val="600"/>
                        </a:spcAft>
                      </a:pPr>
                      <a:r>
                        <a:rPr lang="en-US" sz="1200" b="1" kern="1200" dirty="0">
                          <a:solidFill>
                            <a:srgbClr val="002060"/>
                          </a:solidFill>
                          <a:latin typeface="Cambria"/>
                          <a:ea typeface="Times New Roman"/>
                          <a:cs typeface="Times New Roman"/>
                        </a:rPr>
                        <a:t>II</a:t>
                      </a:r>
                      <a:r>
                        <a:rPr lang="en-US" sz="1200" kern="1200" dirty="0">
                          <a:solidFill>
                            <a:srgbClr val="002060"/>
                          </a:solidFill>
                          <a:latin typeface="Calibri"/>
                          <a:ea typeface="Times New Roman"/>
                          <a:cs typeface="Times New Roman"/>
                        </a:rPr>
                        <a:t> </a:t>
                      </a:r>
                      <a:endParaRPr lang="en-US" sz="1200" dirty="0">
                        <a:solidFill>
                          <a:srgbClr val="002060"/>
                        </a:solidFill>
                        <a:latin typeface="Calibri"/>
                        <a:ea typeface="Times New Roman"/>
                        <a:cs typeface="Times New Roman"/>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FFCC66"/>
                    </a:solidFill>
                  </a:tcPr>
                </a:tc>
                <a:tc>
                  <a:txBody>
                    <a:bodyPr/>
                    <a:lstStyle/>
                    <a:p>
                      <a:pPr algn="ctr">
                        <a:lnSpc>
                          <a:spcPct val="115000"/>
                        </a:lnSpc>
                        <a:spcBef>
                          <a:spcPts val="600"/>
                        </a:spcBef>
                        <a:spcAft>
                          <a:spcPts val="600"/>
                        </a:spcAft>
                      </a:pPr>
                      <a:r>
                        <a:rPr lang="en-US" sz="1200" b="1" kern="1200" dirty="0">
                          <a:solidFill>
                            <a:srgbClr val="002060"/>
                          </a:solidFill>
                          <a:latin typeface="Cambria"/>
                          <a:ea typeface="Times New Roman"/>
                          <a:cs typeface="Times New Roman"/>
                        </a:rPr>
                        <a:t>I</a:t>
                      </a:r>
                      <a:r>
                        <a:rPr lang="en-US" sz="1200" kern="1200" dirty="0">
                          <a:solidFill>
                            <a:srgbClr val="002060"/>
                          </a:solidFill>
                          <a:latin typeface="Calibri"/>
                          <a:ea typeface="Times New Roman"/>
                          <a:cs typeface="Times New Roman"/>
                        </a:rPr>
                        <a:t> </a:t>
                      </a:r>
                      <a:endParaRPr lang="en-US" sz="1200" dirty="0">
                        <a:solidFill>
                          <a:srgbClr val="002060"/>
                        </a:solidFill>
                        <a:latin typeface="Calibri"/>
                        <a:ea typeface="Times New Roman"/>
                        <a:cs typeface="Times New Roman"/>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FFCC66"/>
                    </a:solidFill>
                  </a:tcPr>
                </a:tc>
                <a:tc>
                  <a:txBody>
                    <a:bodyPr/>
                    <a:lstStyle/>
                    <a:p>
                      <a:pPr algn="ctr">
                        <a:lnSpc>
                          <a:spcPct val="115000"/>
                        </a:lnSpc>
                        <a:spcBef>
                          <a:spcPts val="600"/>
                        </a:spcBef>
                        <a:spcAft>
                          <a:spcPts val="600"/>
                        </a:spcAft>
                      </a:pPr>
                      <a:r>
                        <a:rPr lang="en-US" sz="1200" b="1" kern="1200" dirty="0">
                          <a:solidFill>
                            <a:srgbClr val="002060"/>
                          </a:solidFill>
                          <a:latin typeface="Cambria"/>
                          <a:ea typeface="Times New Roman"/>
                          <a:cs typeface="Times New Roman"/>
                        </a:rPr>
                        <a:t>II</a:t>
                      </a:r>
                      <a:r>
                        <a:rPr lang="en-US" sz="1200" kern="1200" dirty="0">
                          <a:solidFill>
                            <a:srgbClr val="002060"/>
                          </a:solidFill>
                          <a:latin typeface="Calibri"/>
                          <a:ea typeface="Times New Roman"/>
                          <a:cs typeface="Times New Roman"/>
                        </a:rPr>
                        <a:t> </a:t>
                      </a:r>
                      <a:endParaRPr lang="en-US" sz="1200" dirty="0">
                        <a:solidFill>
                          <a:srgbClr val="002060"/>
                        </a:solidFill>
                        <a:latin typeface="Calibri"/>
                        <a:ea typeface="Times New Roman"/>
                        <a:cs typeface="Times New Roman"/>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FFCC66"/>
                    </a:solidFill>
                  </a:tcPr>
                </a:tc>
                <a:tc>
                  <a:txBody>
                    <a:bodyPr/>
                    <a:lstStyle/>
                    <a:p>
                      <a:pPr algn="ctr">
                        <a:lnSpc>
                          <a:spcPct val="115000"/>
                        </a:lnSpc>
                        <a:spcBef>
                          <a:spcPts val="600"/>
                        </a:spcBef>
                        <a:spcAft>
                          <a:spcPts val="300"/>
                        </a:spcAft>
                      </a:pPr>
                      <a:r>
                        <a:rPr lang="sr-Latn-CS" sz="1200" b="1" kern="1200" dirty="0">
                          <a:solidFill>
                            <a:srgbClr val="002060"/>
                          </a:solidFill>
                          <a:latin typeface="Cambria"/>
                          <a:ea typeface="Times New Roman"/>
                          <a:cs typeface="Times New Roman"/>
                        </a:rPr>
                        <a:t>I</a:t>
                      </a:r>
                      <a:r>
                        <a:rPr lang="sr-Latn-CS" sz="1200" kern="1200" dirty="0">
                          <a:solidFill>
                            <a:srgbClr val="002060"/>
                          </a:solidFill>
                          <a:latin typeface="Calibri"/>
                          <a:ea typeface="Times New Roman"/>
                          <a:cs typeface="Times New Roman"/>
                        </a:rPr>
                        <a:t> </a:t>
                      </a:r>
                      <a:endParaRPr lang="en-US" sz="1200" dirty="0">
                        <a:solidFill>
                          <a:srgbClr val="002060"/>
                        </a:solidFill>
                        <a:latin typeface="Calibri"/>
                        <a:ea typeface="Times New Roman"/>
                        <a:cs typeface="Times New Roman"/>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FFCC66"/>
                    </a:solidFill>
                  </a:tcPr>
                </a:tc>
                <a:tc>
                  <a:txBody>
                    <a:bodyPr/>
                    <a:lstStyle/>
                    <a:p>
                      <a:pPr algn="ctr">
                        <a:lnSpc>
                          <a:spcPct val="115000"/>
                        </a:lnSpc>
                        <a:spcBef>
                          <a:spcPts val="600"/>
                        </a:spcBef>
                        <a:spcAft>
                          <a:spcPts val="300"/>
                        </a:spcAft>
                      </a:pPr>
                      <a:r>
                        <a:rPr lang="en-US" sz="1200" b="1" kern="1200" dirty="0">
                          <a:solidFill>
                            <a:srgbClr val="002060"/>
                          </a:solidFill>
                          <a:latin typeface="Cambria"/>
                          <a:ea typeface="Times New Roman"/>
                          <a:cs typeface="Times New Roman"/>
                        </a:rPr>
                        <a:t>II</a:t>
                      </a:r>
                      <a:r>
                        <a:rPr lang="en-US" sz="1200" kern="1200" dirty="0">
                          <a:solidFill>
                            <a:srgbClr val="002060"/>
                          </a:solidFill>
                          <a:latin typeface="Calibri"/>
                          <a:ea typeface="Times New Roman"/>
                          <a:cs typeface="Times New Roman"/>
                        </a:rPr>
                        <a:t> </a:t>
                      </a:r>
                      <a:endParaRPr lang="en-US" sz="1200" dirty="0">
                        <a:solidFill>
                          <a:srgbClr val="002060"/>
                        </a:solidFill>
                        <a:latin typeface="Calibri"/>
                        <a:ea typeface="Times New Roman"/>
                        <a:cs typeface="Times New Roman"/>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FFCC66"/>
                    </a:solidFill>
                  </a:tcPr>
                </a:tc>
                <a:tc vMerge="1">
                  <a:txBody>
                    <a:bodyPr/>
                    <a:lstStyle/>
                    <a:p>
                      <a:endParaRPr lang="en-US"/>
                    </a:p>
                  </a:txBody>
                  <a:tcPr/>
                </a:tc>
                <a:tc vMerge="1">
                  <a:txBody>
                    <a:bodyPr/>
                    <a:lstStyle/>
                    <a:p>
                      <a:endParaRPr lang="en-US"/>
                    </a:p>
                  </a:txBody>
                  <a:tcPr/>
                </a:tc>
                <a:tc vMerge="1">
                  <a:txBody>
                    <a:bodyPr/>
                    <a:lstStyle/>
                    <a:p>
                      <a:endParaRPr lang="en-US"/>
                    </a:p>
                  </a:txBody>
                  <a:tcPr/>
                </a:tc>
              </a:tr>
              <a:tr h="438125">
                <a:tc>
                  <a:txBody>
                    <a:bodyPr/>
                    <a:lstStyle/>
                    <a:p>
                      <a:pPr algn="ctr">
                        <a:lnSpc>
                          <a:spcPct val="115000"/>
                        </a:lnSpc>
                        <a:spcBef>
                          <a:spcPts val="600"/>
                        </a:spcBef>
                        <a:spcAft>
                          <a:spcPts val="300"/>
                        </a:spcAft>
                      </a:pPr>
                      <a:r>
                        <a:rPr lang="en-US" sz="1200" b="1" kern="1200" dirty="0">
                          <a:solidFill>
                            <a:srgbClr val="002060"/>
                          </a:solidFill>
                          <a:latin typeface="Calibri"/>
                          <a:ea typeface="Times New Roman"/>
                          <a:cs typeface="Times New Roman"/>
                        </a:rPr>
                        <a:t>1.</a:t>
                      </a:r>
                      <a:endParaRPr lang="en-US" sz="1200" dirty="0">
                        <a:solidFill>
                          <a:srgbClr val="002060"/>
                        </a:solidFill>
                        <a:latin typeface="Calibri"/>
                        <a:ea typeface="Times New Roman"/>
                        <a:cs typeface="Times New Roman"/>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lumMod val="85000"/>
                      </a:schemeClr>
                    </a:solidFill>
                  </a:tcPr>
                </a:tc>
                <a:tc>
                  <a:txBody>
                    <a:bodyPr/>
                    <a:lstStyle/>
                    <a:p>
                      <a:pPr algn="just">
                        <a:lnSpc>
                          <a:spcPct val="115000"/>
                        </a:lnSpc>
                        <a:spcBef>
                          <a:spcPts val="600"/>
                        </a:spcBef>
                        <a:spcAft>
                          <a:spcPts val="300"/>
                        </a:spcAft>
                      </a:pPr>
                      <a:r>
                        <a:rPr lang="en-US" sz="1400" b="1" kern="1200" dirty="0">
                          <a:solidFill>
                            <a:srgbClr val="002060"/>
                          </a:solidFill>
                          <a:latin typeface="Calibri"/>
                          <a:ea typeface="Times New Roman"/>
                          <a:cs typeface="Times New Roman"/>
                        </a:rPr>
                        <a:t>Definisanje i provođenje programa obuke učesnika u procesu </a:t>
                      </a:r>
                      <a:endParaRPr lang="en-US" sz="1400" dirty="0">
                        <a:solidFill>
                          <a:srgbClr val="002060"/>
                        </a:solidFill>
                        <a:latin typeface="Calibri"/>
                        <a:ea typeface="Times New Roman"/>
                        <a:cs typeface="Times New Roman"/>
                      </a:endParaRPr>
                    </a:p>
                  </a:txBody>
                  <a:tcPr marT="6683"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lumMod val="85000"/>
                      </a:schemeClr>
                    </a:solidFill>
                  </a:tcPr>
                </a:tc>
                <a:tc>
                  <a:txBody>
                    <a:bodyPr/>
                    <a:lstStyle/>
                    <a:p>
                      <a:pPr>
                        <a:lnSpc>
                          <a:spcPct val="115000"/>
                        </a:lnSpc>
                      </a:pPr>
                      <a:endParaRPr lang="en-US" sz="1200" dirty="0">
                        <a:latin typeface="Calibri"/>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548DD4"/>
                    </a:solidFill>
                  </a:tcPr>
                </a:tc>
                <a:tc>
                  <a:txBody>
                    <a:bodyPr/>
                    <a:lstStyle/>
                    <a:p>
                      <a:pPr>
                        <a:lnSpc>
                          <a:spcPct val="115000"/>
                        </a:lnSpc>
                      </a:pPr>
                      <a:endParaRPr lang="en-US" sz="1200" dirty="0">
                        <a:latin typeface="Calibri"/>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548DD4"/>
                    </a:solidFill>
                  </a:tcPr>
                </a:tc>
                <a:tc>
                  <a:txBody>
                    <a:bodyPr/>
                    <a:lstStyle/>
                    <a:p>
                      <a:pPr>
                        <a:lnSpc>
                          <a:spcPct val="115000"/>
                        </a:lnSpc>
                      </a:pPr>
                      <a:endParaRPr lang="en-US" sz="1200" dirty="0">
                        <a:latin typeface="Calibri"/>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548DD4"/>
                    </a:solidFill>
                  </a:tcPr>
                </a:tc>
                <a:tc>
                  <a:txBody>
                    <a:bodyPr/>
                    <a:lstStyle/>
                    <a:p>
                      <a:pPr>
                        <a:lnSpc>
                          <a:spcPct val="115000"/>
                        </a:lnSpc>
                      </a:pPr>
                      <a:endParaRPr lang="en-US" sz="1200" dirty="0">
                        <a:latin typeface="Calibri"/>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548DD4"/>
                    </a:solidFill>
                  </a:tcPr>
                </a:tc>
                <a:tc>
                  <a:txBody>
                    <a:bodyPr/>
                    <a:lstStyle/>
                    <a:p>
                      <a:pPr>
                        <a:lnSpc>
                          <a:spcPct val="115000"/>
                        </a:lnSpc>
                      </a:pPr>
                      <a:endParaRPr lang="en-US" sz="1200" dirty="0">
                        <a:latin typeface="Calibri"/>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nSpc>
                          <a:spcPct val="115000"/>
                        </a:lnSpc>
                      </a:pPr>
                      <a:endParaRPr lang="en-US" sz="1200" dirty="0">
                        <a:latin typeface="Calibri"/>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nSpc>
                          <a:spcPct val="115000"/>
                        </a:lnSpc>
                      </a:pPr>
                      <a:endParaRPr lang="en-US" sz="1200" dirty="0">
                        <a:latin typeface="Calibri"/>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nSpc>
                          <a:spcPct val="115000"/>
                        </a:lnSpc>
                      </a:pPr>
                      <a:endParaRPr lang="en-US" sz="1200" dirty="0">
                        <a:latin typeface="Calibri"/>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nSpc>
                          <a:spcPct val="115000"/>
                        </a:lnSpc>
                      </a:pPr>
                      <a:endParaRPr lang="en-US" sz="1200" dirty="0">
                        <a:latin typeface="Calibri"/>
                      </a:endParaRPr>
                    </a:p>
                  </a:txBody>
                  <a:tcPr marL="35200" marR="35200" marT="6683"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nSpc>
                          <a:spcPct val="115000"/>
                        </a:lnSpc>
                      </a:pPr>
                      <a:endParaRPr lang="en-US" sz="1200" dirty="0">
                        <a:latin typeface="Calibri"/>
                      </a:endParaRPr>
                    </a:p>
                  </a:txBody>
                  <a:tcPr marL="35200" marR="35200" marT="6683"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gn="ctr">
                        <a:lnSpc>
                          <a:spcPct val="115000"/>
                        </a:lnSpc>
                        <a:spcBef>
                          <a:spcPts val="600"/>
                        </a:spcBef>
                        <a:spcAft>
                          <a:spcPts val="300"/>
                        </a:spcAft>
                      </a:pPr>
                      <a:r>
                        <a:rPr lang="en-US" sz="1200" b="1" kern="1200" dirty="0">
                          <a:solidFill>
                            <a:srgbClr val="002060"/>
                          </a:solidFill>
                          <a:latin typeface="Calibri"/>
                          <a:ea typeface="Times New Roman"/>
                          <a:cs typeface="Times New Roman"/>
                        </a:rPr>
                        <a:t>RARS</a:t>
                      </a:r>
                      <a:r>
                        <a:rPr lang="en-US" sz="1200" kern="1200" dirty="0">
                          <a:solidFill>
                            <a:srgbClr val="002060"/>
                          </a:solidFill>
                          <a:latin typeface="Calibri"/>
                          <a:ea typeface="Times New Roman"/>
                          <a:cs typeface="Times New Roman"/>
                        </a:rPr>
                        <a:t> </a:t>
                      </a:r>
                      <a:endParaRPr lang="en-US" sz="1200" dirty="0">
                        <a:solidFill>
                          <a:srgbClr val="002060"/>
                        </a:solidFill>
                        <a:latin typeface="Calibri"/>
                        <a:ea typeface="Times New Roman"/>
                        <a:cs typeface="Times New Roman"/>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gradFill flip="none" rotWithShape="1">
                      <a:gsLst>
                        <a:gs pos="0">
                          <a:srgbClr val="99CCFF">
                            <a:shade val="30000"/>
                            <a:satMod val="115000"/>
                          </a:srgbClr>
                        </a:gs>
                        <a:gs pos="50000">
                          <a:srgbClr val="99CCFF">
                            <a:shade val="67500"/>
                            <a:satMod val="115000"/>
                          </a:srgbClr>
                        </a:gs>
                        <a:gs pos="100000">
                          <a:srgbClr val="99CCFF">
                            <a:shade val="100000"/>
                            <a:satMod val="115000"/>
                          </a:srgbClr>
                        </a:gs>
                      </a:gsLst>
                      <a:lin ang="2700000" scaled="1"/>
                      <a:tileRect/>
                    </a:gradFill>
                  </a:tcPr>
                </a:tc>
                <a:tc>
                  <a:txBody>
                    <a:bodyPr/>
                    <a:lstStyle/>
                    <a:p>
                      <a:pPr algn="r">
                        <a:lnSpc>
                          <a:spcPct val="115000"/>
                        </a:lnSpc>
                        <a:spcBef>
                          <a:spcPts val="600"/>
                        </a:spcBef>
                        <a:spcAft>
                          <a:spcPts val="300"/>
                        </a:spcAft>
                      </a:pPr>
                      <a:r>
                        <a:rPr lang="en-US" sz="1400" b="1" kern="1200" dirty="0">
                          <a:solidFill>
                            <a:srgbClr val="C00000"/>
                          </a:solidFill>
                          <a:latin typeface="Calibri"/>
                          <a:ea typeface="Times New Roman"/>
                          <a:cs typeface="Times New Roman"/>
                        </a:rPr>
                        <a:t>5000,00</a:t>
                      </a:r>
                      <a:endParaRPr lang="en-US" sz="1400" dirty="0">
                        <a:latin typeface="Calibri"/>
                        <a:ea typeface="Times New Roman"/>
                        <a:cs typeface="Times New Roman"/>
                      </a:endParaRPr>
                    </a:p>
                  </a:txBody>
                  <a:tcPr marL="35200" marR="18288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gradFill flip="none" rotWithShape="1">
                      <a:gsLst>
                        <a:gs pos="0">
                          <a:srgbClr val="99CCFF">
                            <a:shade val="30000"/>
                            <a:satMod val="115000"/>
                          </a:srgbClr>
                        </a:gs>
                        <a:gs pos="50000">
                          <a:srgbClr val="99CCFF">
                            <a:shade val="67500"/>
                            <a:satMod val="115000"/>
                          </a:srgbClr>
                        </a:gs>
                        <a:gs pos="100000">
                          <a:srgbClr val="99CCFF">
                            <a:shade val="100000"/>
                            <a:satMod val="115000"/>
                          </a:srgbClr>
                        </a:gs>
                      </a:gsLst>
                      <a:lin ang="2700000" scaled="1"/>
                      <a:tileRect/>
                    </a:gradFill>
                  </a:tcPr>
                </a:tc>
                <a:tc>
                  <a:txBody>
                    <a:bodyPr/>
                    <a:lstStyle/>
                    <a:p>
                      <a:pPr algn="r">
                        <a:lnSpc>
                          <a:spcPct val="115000"/>
                        </a:lnSpc>
                        <a:spcBef>
                          <a:spcPts val="600"/>
                        </a:spcBef>
                        <a:spcAft>
                          <a:spcPts val="300"/>
                        </a:spcAft>
                      </a:pPr>
                      <a:r>
                        <a:rPr lang="en-US" sz="1400" b="1" kern="1200" dirty="0">
                          <a:solidFill>
                            <a:srgbClr val="C00000"/>
                          </a:solidFill>
                          <a:latin typeface="Calibri"/>
                          <a:ea typeface="Times New Roman"/>
                          <a:cs typeface="Times New Roman"/>
                        </a:rPr>
                        <a:t>25000,00</a:t>
                      </a:r>
                      <a:endParaRPr lang="en-US" sz="1400" dirty="0">
                        <a:latin typeface="Calibri"/>
                        <a:ea typeface="Times New Roman"/>
                        <a:cs typeface="Times New Roman"/>
                      </a:endParaRPr>
                    </a:p>
                  </a:txBody>
                  <a:tcPr marL="35200" marR="18288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gradFill flip="none" rotWithShape="1">
                      <a:gsLst>
                        <a:gs pos="0">
                          <a:srgbClr val="99CCFF">
                            <a:shade val="30000"/>
                            <a:satMod val="115000"/>
                          </a:srgbClr>
                        </a:gs>
                        <a:gs pos="50000">
                          <a:srgbClr val="99CCFF">
                            <a:shade val="67500"/>
                            <a:satMod val="115000"/>
                          </a:srgbClr>
                        </a:gs>
                        <a:gs pos="100000">
                          <a:srgbClr val="99CCFF">
                            <a:shade val="100000"/>
                            <a:satMod val="115000"/>
                          </a:srgbClr>
                        </a:gs>
                      </a:gsLst>
                      <a:lin ang="2700000" scaled="1"/>
                      <a:tileRect/>
                    </a:gradFill>
                  </a:tcPr>
                </a:tc>
              </a:tr>
              <a:tr h="438125">
                <a:tc>
                  <a:txBody>
                    <a:bodyPr/>
                    <a:lstStyle/>
                    <a:p>
                      <a:pPr algn="ctr">
                        <a:lnSpc>
                          <a:spcPct val="115000"/>
                        </a:lnSpc>
                        <a:spcBef>
                          <a:spcPts val="600"/>
                        </a:spcBef>
                        <a:spcAft>
                          <a:spcPts val="300"/>
                        </a:spcAft>
                      </a:pPr>
                      <a:r>
                        <a:rPr lang="en-US" sz="1200" b="1" kern="1200" dirty="0">
                          <a:solidFill>
                            <a:srgbClr val="002060"/>
                          </a:solidFill>
                          <a:latin typeface="Calibri"/>
                          <a:ea typeface="Times New Roman"/>
                          <a:cs typeface="Times New Roman"/>
                        </a:rPr>
                        <a:t>2.</a:t>
                      </a:r>
                      <a:endParaRPr lang="en-US" sz="1200" dirty="0">
                        <a:solidFill>
                          <a:srgbClr val="002060"/>
                        </a:solidFill>
                        <a:latin typeface="Calibri"/>
                        <a:ea typeface="Times New Roman"/>
                        <a:cs typeface="Times New Roman"/>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lumMod val="85000"/>
                      </a:schemeClr>
                    </a:solidFill>
                  </a:tcPr>
                </a:tc>
                <a:tc>
                  <a:txBody>
                    <a:bodyPr/>
                    <a:lstStyle/>
                    <a:p>
                      <a:pPr algn="l">
                        <a:lnSpc>
                          <a:spcPct val="115000"/>
                        </a:lnSpc>
                        <a:spcBef>
                          <a:spcPts val="600"/>
                        </a:spcBef>
                        <a:spcAft>
                          <a:spcPts val="300"/>
                        </a:spcAft>
                      </a:pPr>
                      <a:r>
                        <a:rPr lang="en-US" sz="1400" b="1" kern="1200" dirty="0">
                          <a:solidFill>
                            <a:srgbClr val="002060"/>
                          </a:solidFill>
                          <a:latin typeface="Calibri"/>
                          <a:ea typeface="Times New Roman"/>
                          <a:cs typeface="Times New Roman"/>
                        </a:rPr>
                        <a:t>Izrada priručnika o formiranju i razvoju poslovnih zona </a:t>
                      </a:r>
                      <a:endParaRPr lang="en-US" sz="1400" dirty="0">
                        <a:solidFill>
                          <a:srgbClr val="002060"/>
                        </a:solidFill>
                        <a:latin typeface="Calibri"/>
                        <a:ea typeface="Times New Roman"/>
                        <a:cs typeface="Times New Roman"/>
                      </a:endParaRPr>
                    </a:p>
                  </a:txBody>
                  <a:tcPr marT="6683"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lumMod val="85000"/>
                      </a:schemeClr>
                    </a:solidFill>
                  </a:tcPr>
                </a:tc>
                <a:tc>
                  <a:txBody>
                    <a:bodyPr/>
                    <a:lstStyle/>
                    <a:p>
                      <a:pPr>
                        <a:lnSpc>
                          <a:spcPct val="115000"/>
                        </a:lnSpc>
                      </a:pPr>
                      <a:endParaRPr lang="en-US" sz="1200" dirty="0">
                        <a:latin typeface="Calibri"/>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nSpc>
                          <a:spcPct val="115000"/>
                        </a:lnSpc>
                      </a:pPr>
                      <a:endParaRPr lang="en-US" sz="1200" dirty="0">
                        <a:latin typeface="Calibri"/>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548DD4"/>
                    </a:solidFill>
                  </a:tcPr>
                </a:tc>
                <a:tc>
                  <a:txBody>
                    <a:bodyPr/>
                    <a:lstStyle/>
                    <a:p>
                      <a:pPr>
                        <a:lnSpc>
                          <a:spcPct val="115000"/>
                        </a:lnSpc>
                      </a:pPr>
                      <a:endParaRPr lang="en-US" sz="1200" dirty="0">
                        <a:latin typeface="Calibri"/>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nSpc>
                          <a:spcPct val="115000"/>
                        </a:lnSpc>
                      </a:pPr>
                      <a:endParaRPr lang="en-US" sz="1200" dirty="0">
                        <a:latin typeface="Calibri"/>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nSpc>
                          <a:spcPct val="115000"/>
                        </a:lnSpc>
                      </a:pPr>
                      <a:endParaRPr lang="en-US" sz="1200" dirty="0">
                        <a:latin typeface="Calibri"/>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nSpc>
                          <a:spcPct val="115000"/>
                        </a:lnSpc>
                      </a:pPr>
                      <a:endParaRPr lang="en-US" sz="1200" dirty="0">
                        <a:latin typeface="Calibri"/>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nSpc>
                          <a:spcPct val="115000"/>
                        </a:lnSpc>
                      </a:pPr>
                      <a:endParaRPr lang="en-US" sz="1200" dirty="0">
                        <a:latin typeface="Calibri"/>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nSpc>
                          <a:spcPct val="115000"/>
                        </a:lnSpc>
                      </a:pPr>
                      <a:endParaRPr lang="en-US" sz="1200" dirty="0">
                        <a:latin typeface="Calibri"/>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nSpc>
                          <a:spcPct val="115000"/>
                        </a:lnSpc>
                      </a:pPr>
                      <a:endParaRPr lang="en-US" sz="1200" dirty="0">
                        <a:latin typeface="Calibri"/>
                      </a:endParaRPr>
                    </a:p>
                  </a:txBody>
                  <a:tcPr marL="35200" marR="35200" marT="6683"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nSpc>
                          <a:spcPct val="115000"/>
                        </a:lnSpc>
                      </a:pPr>
                      <a:endParaRPr lang="en-US" sz="1200" dirty="0">
                        <a:latin typeface="Calibri"/>
                      </a:endParaRPr>
                    </a:p>
                  </a:txBody>
                  <a:tcPr marL="35200" marR="35200" marT="6683"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gn="ctr">
                        <a:lnSpc>
                          <a:spcPct val="115000"/>
                        </a:lnSpc>
                        <a:spcBef>
                          <a:spcPts val="600"/>
                        </a:spcBef>
                        <a:spcAft>
                          <a:spcPts val="300"/>
                        </a:spcAft>
                      </a:pPr>
                      <a:r>
                        <a:rPr lang="en-US" sz="1200" b="1" kern="1200" dirty="0">
                          <a:solidFill>
                            <a:srgbClr val="002060"/>
                          </a:solidFill>
                          <a:latin typeface="Calibri"/>
                          <a:ea typeface="Times New Roman"/>
                          <a:cs typeface="Times New Roman"/>
                        </a:rPr>
                        <a:t>RARS</a:t>
                      </a:r>
                      <a:r>
                        <a:rPr lang="en-US" sz="1200" kern="1200" dirty="0">
                          <a:solidFill>
                            <a:srgbClr val="002060"/>
                          </a:solidFill>
                          <a:latin typeface="Calibri"/>
                          <a:ea typeface="Times New Roman"/>
                          <a:cs typeface="Times New Roman"/>
                        </a:rPr>
                        <a:t> </a:t>
                      </a:r>
                      <a:endParaRPr lang="en-US" sz="1200" dirty="0">
                        <a:solidFill>
                          <a:srgbClr val="002060"/>
                        </a:solidFill>
                        <a:latin typeface="Calibri"/>
                        <a:ea typeface="Times New Roman"/>
                        <a:cs typeface="Times New Roman"/>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gradFill flip="none" rotWithShape="1">
                      <a:gsLst>
                        <a:gs pos="0">
                          <a:srgbClr val="99CCFF">
                            <a:shade val="30000"/>
                            <a:satMod val="115000"/>
                          </a:srgbClr>
                        </a:gs>
                        <a:gs pos="50000">
                          <a:srgbClr val="99CCFF">
                            <a:shade val="67500"/>
                            <a:satMod val="115000"/>
                          </a:srgbClr>
                        </a:gs>
                        <a:gs pos="100000">
                          <a:srgbClr val="99CCFF">
                            <a:shade val="100000"/>
                            <a:satMod val="115000"/>
                          </a:srgbClr>
                        </a:gs>
                      </a:gsLst>
                      <a:lin ang="2700000" scaled="1"/>
                      <a:tileRect/>
                    </a:gradFill>
                  </a:tcPr>
                </a:tc>
                <a:tc>
                  <a:txBody>
                    <a:bodyPr/>
                    <a:lstStyle/>
                    <a:p>
                      <a:pPr algn="r">
                        <a:lnSpc>
                          <a:spcPct val="115000"/>
                        </a:lnSpc>
                        <a:spcBef>
                          <a:spcPts val="600"/>
                        </a:spcBef>
                        <a:spcAft>
                          <a:spcPts val="300"/>
                        </a:spcAft>
                      </a:pPr>
                      <a:r>
                        <a:rPr lang="en-US" sz="1400" b="1" kern="1200" dirty="0">
                          <a:solidFill>
                            <a:srgbClr val="C00000"/>
                          </a:solidFill>
                          <a:latin typeface="Calibri"/>
                          <a:ea typeface="Times New Roman"/>
                          <a:cs typeface="Times New Roman"/>
                        </a:rPr>
                        <a:t>3500,00</a:t>
                      </a:r>
                      <a:endParaRPr lang="en-US" sz="1400" dirty="0">
                        <a:latin typeface="Calibri"/>
                        <a:ea typeface="Times New Roman"/>
                        <a:cs typeface="Times New Roman"/>
                      </a:endParaRPr>
                    </a:p>
                  </a:txBody>
                  <a:tcPr marL="35200" marR="18288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gradFill flip="none" rotWithShape="1">
                      <a:gsLst>
                        <a:gs pos="0">
                          <a:srgbClr val="99CCFF">
                            <a:shade val="30000"/>
                            <a:satMod val="115000"/>
                          </a:srgbClr>
                        </a:gs>
                        <a:gs pos="50000">
                          <a:srgbClr val="99CCFF">
                            <a:shade val="67500"/>
                            <a:satMod val="115000"/>
                          </a:srgbClr>
                        </a:gs>
                        <a:gs pos="100000">
                          <a:srgbClr val="99CCFF">
                            <a:shade val="100000"/>
                            <a:satMod val="115000"/>
                          </a:srgbClr>
                        </a:gs>
                      </a:gsLst>
                      <a:lin ang="2700000" scaled="1"/>
                      <a:tileRect/>
                    </a:gradFill>
                  </a:tcPr>
                </a:tc>
                <a:tc>
                  <a:txBody>
                    <a:bodyPr/>
                    <a:lstStyle/>
                    <a:p>
                      <a:pPr algn="r">
                        <a:lnSpc>
                          <a:spcPct val="115000"/>
                        </a:lnSpc>
                        <a:spcBef>
                          <a:spcPts val="600"/>
                        </a:spcBef>
                        <a:spcAft>
                          <a:spcPts val="300"/>
                        </a:spcAft>
                      </a:pPr>
                      <a:r>
                        <a:rPr lang="en-US" sz="1400" b="1" kern="1200" dirty="0">
                          <a:solidFill>
                            <a:srgbClr val="C00000"/>
                          </a:solidFill>
                          <a:latin typeface="Calibri"/>
                          <a:ea typeface="Times New Roman"/>
                          <a:cs typeface="Times New Roman"/>
                        </a:rPr>
                        <a:t>3500,00</a:t>
                      </a:r>
                      <a:endParaRPr lang="en-US" sz="1400" dirty="0">
                        <a:latin typeface="Calibri"/>
                        <a:ea typeface="Times New Roman"/>
                        <a:cs typeface="Times New Roman"/>
                      </a:endParaRPr>
                    </a:p>
                  </a:txBody>
                  <a:tcPr marL="35200" marR="18288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gradFill flip="none" rotWithShape="1">
                      <a:gsLst>
                        <a:gs pos="0">
                          <a:srgbClr val="99CCFF">
                            <a:shade val="30000"/>
                            <a:satMod val="115000"/>
                          </a:srgbClr>
                        </a:gs>
                        <a:gs pos="50000">
                          <a:srgbClr val="99CCFF">
                            <a:shade val="67500"/>
                            <a:satMod val="115000"/>
                          </a:srgbClr>
                        </a:gs>
                        <a:gs pos="100000">
                          <a:srgbClr val="99CCFF">
                            <a:shade val="100000"/>
                            <a:satMod val="115000"/>
                          </a:srgbClr>
                        </a:gs>
                      </a:gsLst>
                      <a:lin ang="2700000" scaled="1"/>
                      <a:tileRect/>
                    </a:gradFill>
                  </a:tcPr>
                </a:tc>
              </a:tr>
              <a:tr h="1361018">
                <a:tc>
                  <a:txBody>
                    <a:bodyPr/>
                    <a:lstStyle/>
                    <a:p>
                      <a:pPr algn="ctr">
                        <a:lnSpc>
                          <a:spcPct val="115000"/>
                        </a:lnSpc>
                        <a:spcBef>
                          <a:spcPts val="600"/>
                        </a:spcBef>
                        <a:spcAft>
                          <a:spcPts val="300"/>
                        </a:spcAft>
                      </a:pPr>
                      <a:r>
                        <a:rPr lang="en-US" sz="1200" b="1" kern="1200" dirty="0">
                          <a:solidFill>
                            <a:srgbClr val="002060"/>
                          </a:solidFill>
                          <a:latin typeface="Calibri"/>
                          <a:ea typeface="Times New Roman"/>
                          <a:cs typeface="Times New Roman"/>
                        </a:rPr>
                        <a:t>3.</a:t>
                      </a:r>
                      <a:endParaRPr lang="en-US" sz="1200" dirty="0">
                        <a:solidFill>
                          <a:srgbClr val="002060"/>
                        </a:solidFill>
                        <a:latin typeface="Calibri"/>
                        <a:ea typeface="Times New Roman"/>
                        <a:cs typeface="Times New Roman"/>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lumMod val="85000"/>
                      </a:schemeClr>
                    </a:solidFill>
                  </a:tcPr>
                </a:tc>
                <a:tc>
                  <a:txBody>
                    <a:bodyPr/>
                    <a:lstStyle/>
                    <a:p>
                      <a:pPr algn="just">
                        <a:lnSpc>
                          <a:spcPct val="115000"/>
                        </a:lnSpc>
                        <a:spcBef>
                          <a:spcPts val="600"/>
                        </a:spcBef>
                        <a:spcAft>
                          <a:spcPts val="300"/>
                        </a:spcAft>
                      </a:pPr>
                      <a:r>
                        <a:rPr lang="en-US" sz="1400" b="1" kern="1200" dirty="0">
                          <a:solidFill>
                            <a:srgbClr val="002060"/>
                          </a:solidFill>
                          <a:latin typeface="Calibri"/>
                          <a:ea typeface="Times New Roman"/>
                          <a:cs typeface="Times New Roman"/>
                        </a:rPr>
                        <a:t>Izrada mape poslovnih zona u RS</a:t>
                      </a:r>
                      <a:endParaRPr lang="en-US" sz="1400" dirty="0">
                        <a:solidFill>
                          <a:srgbClr val="002060"/>
                        </a:solidFill>
                        <a:latin typeface="Calibri"/>
                        <a:ea typeface="Times New Roman"/>
                        <a:cs typeface="Times New Roman"/>
                      </a:endParaRPr>
                    </a:p>
                    <a:p>
                      <a:pPr marL="231775" lvl="0" indent="-231775" algn="l">
                        <a:lnSpc>
                          <a:spcPct val="115000"/>
                        </a:lnSpc>
                        <a:spcAft>
                          <a:spcPts val="100"/>
                        </a:spcAft>
                        <a:buFont typeface="Symbol"/>
                        <a:buChar char=""/>
                        <a:tabLst>
                          <a:tab pos="457200" algn="l"/>
                        </a:tabLst>
                      </a:pPr>
                      <a:r>
                        <a:rPr lang="en-US" sz="1400" b="1" kern="1200" dirty="0">
                          <a:solidFill>
                            <a:srgbClr val="002060"/>
                          </a:solidFill>
                          <a:latin typeface="Calibri"/>
                          <a:ea typeface="Calibri"/>
                        </a:rPr>
                        <a:t>u odnosu na Prostorni plan RS</a:t>
                      </a:r>
                      <a:endParaRPr lang="en-US" sz="1400" dirty="0">
                        <a:solidFill>
                          <a:srgbClr val="002060"/>
                        </a:solidFill>
                        <a:latin typeface="Calibri"/>
                      </a:endParaRPr>
                    </a:p>
                    <a:p>
                      <a:pPr marL="231775" lvl="0" indent="-231775" algn="l">
                        <a:lnSpc>
                          <a:spcPct val="115000"/>
                        </a:lnSpc>
                        <a:spcAft>
                          <a:spcPts val="100"/>
                        </a:spcAft>
                        <a:buFont typeface="Symbol"/>
                        <a:buChar char=""/>
                        <a:tabLst>
                          <a:tab pos="457200" algn="l"/>
                        </a:tabLst>
                      </a:pPr>
                      <a:r>
                        <a:rPr lang="en-US" sz="1400" b="1" kern="1200" dirty="0">
                          <a:solidFill>
                            <a:srgbClr val="002060"/>
                          </a:solidFill>
                          <a:latin typeface="Calibri"/>
                          <a:ea typeface="Calibri"/>
                        </a:rPr>
                        <a:t>u odnosu na teritorijalnu raspoređenost inicijativa </a:t>
                      </a:r>
                      <a:endParaRPr lang="en-US" sz="1400" dirty="0">
                        <a:solidFill>
                          <a:srgbClr val="002060"/>
                        </a:solidFill>
                        <a:latin typeface="Calibri"/>
                      </a:endParaRPr>
                    </a:p>
                    <a:p>
                      <a:pPr marL="231775" lvl="0" indent="-231775" algn="l">
                        <a:lnSpc>
                          <a:spcPct val="115000"/>
                        </a:lnSpc>
                        <a:buFont typeface="Symbol"/>
                        <a:buChar char=""/>
                        <a:tabLst>
                          <a:tab pos="457200" algn="l"/>
                        </a:tabLst>
                      </a:pPr>
                      <a:r>
                        <a:rPr lang="en-US" sz="1400" b="1" kern="1200" dirty="0">
                          <a:solidFill>
                            <a:srgbClr val="002060"/>
                          </a:solidFill>
                          <a:latin typeface="Calibri"/>
                          <a:ea typeface="Calibri"/>
                        </a:rPr>
                        <a:t>u odnosu na stepen dovršenosti zone </a:t>
                      </a:r>
                      <a:endParaRPr lang="en-US" sz="1400" dirty="0">
                        <a:solidFill>
                          <a:srgbClr val="002060"/>
                        </a:solidFill>
                        <a:latin typeface="Calibri"/>
                      </a:endParaRPr>
                    </a:p>
                  </a:txBody>
                  <a:tcPr marT="6683"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lumMod val="85000"/>
                      </a:schemeClr>
                    </a:solidFill>
                  </a:tcPr>
                </a:tc>
                <a:tc>
                  <a:txBody>
                    <a:bodyPr/>
                    <a:lstStyle/>
                    <a:p>
                      <a:pPr>
                        <a:lnSpc>
                          <a:spcPct val="115000"/>
                        </a:lnSpc>
                      </a:pPr>
                      <a:endParaRPr lang="en-US" sz="1200" dirty="0">
                        <a:latin typeface="Calibri"/>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nSpc>
                          <a:spcPct val="115000"/>
                        </a:lnSpc>
                      </a:pPr>
                      <a:endParaRPr lang="en-US" sz="1200" dirty="0">
                        <a:latin typeface="Calibri"/>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548DD4"/>
                    </a:solidFill>
                  </a:tcPr>
                </a:tc>
                <a:tc>
                  <a:txBody>
                    <a:bodyPr/>
                    <a:lstStyle/>
                    <a:p>
                      <a:pPr>
                        <a:lnSpc>
                          <a:spcPct val="115000"/>
                        </a:lnSpc>
                      </a:pPr>
                      <a:endParaRPr lang="en-US" sz="1200" dirty="0">
                        <a:latin typeface="Calibri"/>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nSpc>
                          <a:spcPct val="115000"/>
                        </a:lnSpc>
                      </a:pPr>
                      <a:endParaRPr lang="en-US" sz="1200" dirty="0">
                        <a:latin typeface="Calibri"/>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nSpc>
                          <a:spcPct val="115000"/>
                        </a:lnSpc>
                      </a:pPr>
                      <a:endParaRPr lang="en-US" sz="1200" dirty="0">
                        <a:latin typeface="Calibri"/>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nSpc>
                          <a:spcPct val="115000"/>
                        </a:lnSpc>
                      </a:pPr>
                      <a:endParaRPr lang="en-US" sz="1200" dirty="0">
                        <a:latin typeface="Calibri"/>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nSpc>
                          <a:spcPct val="115000"/>
                        </a:lnSpc>
                      </a:pPr>
                      <a:endParaRPr lang="en-US" sz="1200" dirty="0">
                        <a:latin typeface="Calibri"/>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nSpc>
                          <a:spcPct val="115000"/>
                        </a:lnSpc>
                      </a:pPr>
                      <a:endParaRPr lang="en-US" sz="1200" dirty="0">
                        <a:latin typeface="Calibri"/>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nSpc>
                          <a:spcPct val="115000"/>
                        </a:lnSpc>
                      </a:pPr>
                      <a:endParaRPr lang="en-US" sz="1200" dirty="0">
                        <a:latin typeface="Calibri"/>
                      </a:endParaRPr>
                    </a:p>
                  </a:txBody>
                  <a:tcPr marL="35200" marR="35200" marT="6683"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nSpc>
                          <a:spcPct val="115000"/>
                        </a:lnSpc>
                      </a:pPr>
                      <a:endParaRPr lang="en-US" sz="1200" dirty="0">
                        <a:latin typeface="Calibri"/>
                      </a:endParaRPr>
                    </a:p>
                  </a:txBody>
                  <a:tcPr marL="35200" marR="35200" marT="6683"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gn="ctr">
                        <a:lnSpc>
                          <a:spcPct val="115000"/>
                        </a:lnSpc>
                        <a:spcBef>
                          <a:spcPts val="600"/>
                        </a:spcBef>
                        <a:spcAft>
                          <a:spcPts val="300"/>
                        </a:spcAft>
                      </a:pPr>
                      <a:r>
                        <a:rPr lang="en-US" sz="1200" b="1" kern="1200" dirty="0">
                          <a:solidFill>
                            <a:srgbClr val="002060"/>
                          </a:solidFill>
                          <a:latin typeface="Calibri"/>
                          <a:ea typeface="Times New Roman"/>
                          <a:cs typeface="Times New Roman"/>
                        </a:rPr>
                        <a:t>RARS</a:t>
                      </a:r>
                      <a:r>
                        <a:rPr lang="en-US" sz="1200" kern="1200" dirty="0">
                          <a:solidFill>
                            <a:srgbClr val="002060"/>
                          </a:solidFill>
                          <a:latin typeface="Calibri"/>
                          <a:ea typeface="Times New Roman"/>
                          <a:cs typeface="Times New Roman"/>
                        </a:rPr>
                        <a:t> </a:t>
                      </a:r>
                      <a:endParaRPr lang="en-US" sz="1200" dirty="0">
                        <a:solidFill>
                          <a:srgbClr val="002060"/>
                        </a:solidFill>
                        <a:latin typeface="Calibri"/>
                        <a:ea typeface="Times New Roman"/>
                        <a:cs typeface="Times New Roman"/>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gradFill flip="none" rotWithShape="1">
                      <a:gsLst>
                        <a:gs pos="0">
                          <a:srgbClr val="99CCFF">
                            <a:shade val="30000"/>
                            <a:satMod val="115000"/>
                          </a:srgbClr>
                        </a:gs>
                        <a:gs pos="50000">
                          <a:srgbClr val="99CCFF">
                            <a:shade val="67500"/>
                            <a:satMod val="115000"/>
                          </a:srgbClr>
                        </a:gs>
                        <a:gs pos="100000">
                          <a:srgbClr val="99CCFF">
                            <a:shade val="100000"/>
                            <a:satMod val="115000"/>
                          </a:srgbClr>
                        </a:gs>
                      </a:gsLst>
                      <a:lin ang="2700000" scaled="1"/>
                      <a:tileRect/>
                    </a:gradFill>
                  </a:tcPr>
                </a:tc>
                <a:tc>
                  <a:txBody>
                    <a:bodyPr/>
                    <a:lstStyle/>
                    <a:p>
                      <a:pPr algn="r">
                        <a:lnSpc>
                          <a:spcPct val="115000"/>
                        </a:lnSpc>
                        <a:spcBef>
                          <a:spcPts val="600"/>
                        </a:spcBef>
                        <a:spcAft>
                          <a:spcPts val="300"/>
                        </a:spcAft>
                      </a:pPr>
                      <a:r>
                        <a:rPr lang="en-US" sz="1400" b="1" kern="1200" dirty="0">
                          <a:solidFill>
                            <a:srgbClr val="C00000"/>
                          </a:solidFill>
                          <a:latin typeface="Calibri"/>
                          <a:ea typeface="Times New Roman"/>
                          <a:cs typeface="Times New Roman"/>
                        </a:rPr>
                        <a:t>36000,00</a:t>
                      </a:r>
                      <a:endParaRPr lang="en-US" sz="1400" dirty="0">
                        <a:latin typeface="Calibri"/>
                        <a:ea typeface="Times New Roman"/>
                        <a:cs typeface="Times New Roman"/>
                      </a:endParaRPr>
                    </a:p>
                  </a:txBody>
                  <a:tcPr marL="35200" marR="18288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gradFill flip="none" rotWithShape="1">
                      <a:gsLst>
                        <a:gs pos="0">
                          <a:srgbClr val="99CCFF">
                            <a:shade val="30000"/>
                            <a:satMod val="115000"/>
                          </a:srgbClr>
                        </a:gs>
                        <a:gs pos="50000">
                          <a:srgbClr val="99CCFF">
                            <a:shade val="67500"/>
                            <a:satMod val="115000"/>
                          </a:srgbClr>
                        </a:gs>
                        <a:gs pos="100000">
                          <a:srgbClr val="99CCFF">
                            <a:shade val="100000"/>
                            <a:satMod val="115000"/>
                          </a:srgbClr>
                        </a:gs>
                      </a:gsLst>
                      <a:lin ang="2700000" scaled="1"/>
                      <a:tileRect/>
                    </a:gradFill>
                  </a:tcPr>
                </a:tc>
                <a:tc>
                  <a:txBody>
                    <a:bodyPr/>
                    <a:lstStyle/>
                    <a:p>
                      <a:pPr algn="r">
                        <a:lnSpc>
                          <a:spcPct val="115000"/>
                        </a:lnSpc>
                        <a:spcBef>
                          <a:spcPts val="600"/>
                        </a:spcBef>
                        <a:spcAft>
                          <a:spcPts val="300"/>
                        </a:spcAft>
                      </a:pPr>
                      <a:r>
                        <a:rPr lang="en-US" sz="1400" b="1" kern="1200" dirty="0">
                          <a:solidFill>
                            <a:srgbClr val="C00000"/>
                          </a:solidFill>
                          <a:latin typeface="Calibri"/>
                          <a:ea typeface="Times New Roman"/>
                          <a:cs typeface="Times New Roman"/>
                        </a:rPr>
                        <a:t>60000,00</a:t>
                      </a:r>
                      <a:endParaRPr lang="en-US" sz="1400" dirty="0">
                        <a:latin typeface="Calibri"/>
                        <a:ea typeface="Times New Roman"/>
                        <a:cs typeface="Times New Roman"/>
                      </a:endParaRPr>
                    </a:p>
                  </a:txBody>
                  <a:tcPr marL="35200" marR="18288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gradFill flip="none" rotWithShape="1">
                      <a:gsLst>
                        <a:gs pos="0">
                          <a:srgbClr val="99CCFF">
                            <a:shade val="30000"/>
                            <a:satMod val="115000"/>
                          </a:srgbClr>
                        </a:gs>
                        <a:gs pos="50000">
                          <a:srgbClr val="99CCFF">
                            <a:shade val="67500"/>
                            <a:satMod val="115000"/>
                          </a:srgbClr>
                        </a:gs>
                        <a:gs pos="100000">
                          <a:srgbClr val="99CCFF">
                            <a:shade val="100000"/>
                            <a:satMod val="115000"/>
                          </a:srgbClr>
                        </a:gs>
                      </a:gsLst>
                      <a:lin ang="2700000" scaled="1"/>
                      <a:tileRect/>
                    </a:gradFill>
                  </a:tcPr>
                </a:tc>
              </a:tr>
              <a:tr h="657186">
                <a:tc>
                  <a:txBody>
                    <a:bodyPr/>
                    <a:lstStyle/>
                    <a:p>
                      <a:pPr algn="ctr">
                        <a:lnSpc>
                          <a:spcPct val="115000"/>
                        </a:lnSpc>
                        <a:spcBef>
                          <a:spcPts val="600"/>
                        </a:spcBef>
                        <a:spcAft>
                          <a:spcPts val="300"/>
                        </a:spcAft>
                      </a:pPr>
                      <a:r>
                        <a:rPr lang="en-US" sz="1200" b="1" kern="1200" dirty="0">
                          <a:solidFill>
                            <a:srgbClr val="002060"/>
                          </a:solidFill>
                          <a:latin typeface="Calibri"/>
                          <a:ea typeface="Times New Roman"/>
                          <a:cs typeface="Times New Roman"/>
                        </a:rPr>
                        <a:t>4. </a:t>
                      </a:r>
                      <a:endParaRPr lang="en-US" sz="1200" dirty="0">
                        <a:solidFill>
                          <a:srgbClr val="002060"/>
                        </a:solidFill>
                        <a:latin typeface="Calibri"/>
                        <a:ea typeface="Times New Roman"/>
                        <a:cs typeface="Times New Roman"/>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lumMod val="85000"/>
                      </a:schemeClr>
                    </a:solidFill>
                  </a:tcPr>
                </a:tc>
                <a:tc>
                  <a:txBody>
                    <a:bodyPr/>
                    <a:lstStyle/>
                    <a:p>
                      <a:pPr algn="l">
                        <a:lnSpc>
                          <a:spcPct val="115000"/>
                        </a:lnSpc>
                        <a:spcBef>
                          <a:spcPts val="600"/>
                        </a:spcBef>
                        <a:spcAft>
                          <a:spcPts val="300"/>
                        </a:spcAft>
                      </a:pPr>
                      <a:r>
                        <a:rPr lang="en-US" sz="1400" b="1" kern="1200" dirty="0">
                          <a:solidFill>
                            <a:srgbClr val="002060"/>
                          </a:solidFill>
                          <a:latin typeface="Calibri"/>
                          <a:ea typeface="Times New Roman"/>
                          <a:cs typeface="Times New Roman"/>
                        </a:rPr>
                        <a:t>Izrada prijedloga strateških prioriteta i kategorizacija značaja pojedinih poslovnih zona u RS</a:t>
                      </a:r>
                      <a:endParaRPr lang="en-US" sz="1400" dirty="0">
                        <a:solidFill>
                          <a:srgbClr val="002060"/>
                        </a:solidFill>
                        <a:latin typeface="Calibri"/>
                        <a:ea typeface="Times New Roman"/>
                        <a:cs typeface="Times New Roman"/>
                      </a:endParaRPr>
                    </a:p>
                  </a:txBody>
                  <a:tcPr marT="6683"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lumMod val="85000"/>
                      </a:schemeClr>
                    </a:solidFill>
                  </a:tcPr>
                </a:tc>
                <a:tc>
                  <a:txBody>
                    <a:bodyPr/>
                    <a:lstStyle/>
                    <a:p>
                      <a:pPr>
                        <a:lnSpc>
                          <a:spcPct val="115000"/>
                        </a:lnSpc>
                      </a:pPr>
                      <a:endParaRPr lang="en-US" sz="1200" dirty="0">
                        <a:latin typeface="Calibri"/>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nSpc>
                          <a:spcPct val="115000"/>
                        </a:lnSpc>
                      </a:pPr>
                      <a:endParaRPr lang="en-US" sz="1200" dirty="0">
                        <a:latin typeface="Calibri"/>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548DD4"/>
                    </a:solidFill>
                  </a:tcPr>
                </a:tc>
                <a:tc>
                  <a:txBody>
                    <a:bodyPr/>
                    <a:lstStyle/>
                    <a:p>
                      <a:pPr>
                        <a:lnSpc>
                          <a:spcPct val="115000"/>
                        </a:lnSpc>
                      </a:pPr>
                      <a:endParaRPr lang="en-US" sz="1200" dirty="0">
                        <a:latin typeface="Calibri"/>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nSpc>
                          <a:spcPct val="115000"/>
                        </a:lnSpc>
                      </a:pPr>
                      <a:endParaRPr lang="en-US" sz="1200" dirty="0">
                        <a:latin typeface="Calibri"/>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nSpc>
                          <a:spcPct val="115000"/>
                        </a:lnSpc>
                      </a:pPr>
                      <a:endParaRPr lang="en-US" sz="1200" dirty="0">
                        <a:latin typeface="Calibri"/>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nSpc>
                          <a:spcPct val="115000"/>
                        </a:lnSpc>
                      </a:pPr>
                      <a:endParaRPr lang="en-US" sz="1200" dirty="0">
                        <a:latin typeface="Calibri"/>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nSpc>
                          <a:spcPct val="115000"/>
                        </a:lnSpc>
                      </a:pPr>
                      <a:endParaRPr lang="en-US" sz="1200" dirty="0">
                        <a:latin typeface="Calibri"/>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nSpc>
                          <a:spcPct val="115000"/>
                        </a:lnSpc>
                      </a:pPr>
                      <a:endParaRPr lang="en-US" sz="1200" dirty="0">
                        <a:latin typeface="Calibri"/>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nSpc>
                          <a:spcPct val="115000"/>
                        </a:lnSpc>
                      </a:pPr>
                      <a:endParaRPr lang="en-US" sz="1200" dirty="0">
                        <a:latin typeface="Calibri"/>
                      </a:endParaRPr>
                    </a:p>
                  </a:txBody>
                  <a:tcPr marL="35200" marR="35200" marT="6683"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nSpc>
                          <a:spcPct val="115000"/>
                        </a:lnSpc>
                      </a:pPr>
                      <a:endParaRPr lang="en-US" sz="1200" dirty="0">
                        <a:latin typeface="Calibri"/>
                      </a:endParaRPr>
                    </a:p>
                  </a:txBody>
                  <a:tcPr marL="35200" marR="35200" marT="6683"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gn="ctr">
                        <a:lnSpc>
                          <a:spcPct val="115000"/>
                        </a:lnSpc>
                        <a:spcBef>
                          <a:spcPts val="600"/>
                        </a:spcBef>
                        <a:spcAft>
                          <a:spcPts val="300"/>
                        </a:spcAft>
                      </a:pPr>
                      <a:r>
                        <a:rPr lang="en-US" sz="1200" b="1" kern="1200" dirty="0">
                          <a:solidFill>
                            <a:srgbClr val="002060"/>
                          </a:solidFill>
                          <a:latin typeface="Calibri"/>
                          <a:ea typeface="Times New Roman"/>
                          <a:cs typeface="Times New Roman"/>
                        </a:rPr>
                        <a:t>MIER</a:t>
                      </a:r>
                      <a:r>
                        <a:rPr lang="en-US" sz="1200" kern="1200" dirty="0">
                          <a:solidFill>
                            <a:srgbClr val="002060"/>
                          </a:solidFill>
                          <a:latin typeface="Calibri"/>
                          <a:ea typeface="Times New Roman"/>
                          <a:cs typeface="Times New Roman"/>
                        </a:rPr>
                        <a:t> </a:t>
                      </a:r>
                      <a:endParaRPr lang="en-US" sz="1200" dirty="0">
                        <a:solidFill>
                          <a:srgbClr val="002060"/>
                        </a:solidFill>
                        <a:latin typeface="Calibri"/>
                        <a:ea typeface="Times New Roman"/>
                        <a:cs typeface="Times New Roman"/>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gradFill flip="none" rotWithShape="1">
                      <a:gsLst>
                        <a:gs pos="0">
                          <a:srgbClr val="99CCFF">
                            <a:shade val="30000"/>
                            <a:satMod val="115000"/>
                          </a:srgbClr>
                        </a:gs>
                        <a:gs pos="50000">
                          <a:srgbClr val="99CCFF">
                            <a:shade val="67500"/>
                            <a:satMod val="115000"/>
                          </a:srgbClr>
                        </a:gs>
                        <a:gs pos="100000">
                          <a:srgbClr val="99CCFF">
                            <a:shade val="100000"/>
                            <a:satMod val="115000"/>
                          </a:srgbClr>
                        </a:gs>
                      </a:gsLst>
                      <a:lin ang="2700000" scaled="1"/>
                      <a:tileRect/>
                    </a:gradFill>
                  </a:tcPr>
                </a:tc>
                <a:tc>
                  <a:txBody>
                    <a:bodyPr/>
                    <a:lstStyle/>
                    <a:p>
                      <a:pPr algn="r">
                        <a:lnSpc>
                          <a:spcPct val="115000"/>
                        </a:lnSpc>
                        <a:spcBef>
                          <a:spcPts val="600"/>
                        </a:spcBef>
                        <a:spcAft>
                          <a:spcPts val="300"/>
                        </a:spcAft>
                      </a:pPr>
                      <a:r>
                        <a:rPr lang="en-US" sz="1400" b="1" kern="1200" dirty="0">
                          <a:solidFill>
                            <a:srgbClr val="C00000"/>
                          </a:solidFill>
                          <a:latin typeface="Calibri"/>
                          <a:ea typeface="Times New Roman"/>
                          <a:cs typeface="Times New Roman"/>
                        </a:rPr>
                        <a:t>--</a:t>
                      </a:r>
                      <a:endParaRPr lang="en-US" sz="1400" dirty="0">
                        <a:latin typeface="Calibri"/>
                        <a:ea typeface="Times New Roman"/>
                        <a:cs typeface="Times New Roman"/>
                      </a:endParaRPr>
                    </a:p>
                  </a:txBody>
                  <a:tcPr marL="35200" marR="18288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gradFill flip="none" rotWithShape="1">
                      <a:gsLst>
                        <a:gs pos="0">
                          <a:srgbClr val="99CCFF">
                            <a:shade val="30000"/>
                            <a:satMod val="115000"/>
                          </a:srgbClr>
                        </a:gs>
                        <a:gs pos="50000">
                          <a:srgbClr val="99CCFF">
                            <a:shade val="67500"/>
                            <a:satMod val="115000"/>
                          </a:srgbClr>
                        </a:gs>
                        <a:gs pos="100000">
                          <a:srgbClr val="99CCFF">
                            <a:shade val="100000"/>
                            <a:satMod val="115000"/>
                          </a:srgbClr>
                        </a:gs>
                      </a:gsLst>
                      <a:lin ang="2700000" scaled="1"/>
                      <a:tileRect/>
                    </a:gradFill>
                  </a:tcPr>
                </a:tc>
                <a:tc>
                  <a:txBody>
                    <a:bodyPr/>
                    <a:lstStyle/>
                    <a:p>
                      <a:pPr algn="r">
                        <a:lnSpc>
                          <a:spcPct val="115000"/>
                        </a:lnSpc>
                        <a:spcBef>
                          <a:spcPts val="600"/>
                        </a:spcBef>
                        <a:spcAft>
                          <a:spcPts val="300"/>
                        </a:spcAft>
                      </a:pPr>
                      <a:r>
                        <a:rPr lang="en-US" sz="1400" b="1" kern="1200" dirty="0">
                          <a:solidFill>
                            <a:srgbClr val="C00000"/>
                          </a:solidFill>
                          <a:latin typeface="Calibri"/>
                          <a:ea typeface="Times New Roman"/>
                          <a:cs typeface="Times New Roman"/>
                        </a:rPr>
                        <a:t>--</a:t>
                      </a:r>
                      <a:endParaRPr lang="en-US" sz="1400" dirty="0">
                        <a:latin typeface="Calibri"/>
                        <a:ea typeface="Times New Roman"/>
                        <a:cs typeface="Times New Roman"/>
                      </a:endParaRPr>
                    </a:p>
                  </a:txBody>
                  <a:tcPr marL="35200" marR="18288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gradFill flip="none" rotWithShape="1">
                      <a:gsLst>
                        <a:gs pos="0">
                          <a:srgbClr val="99CCFF">
                            <a:shade val="30000"/>
                            <a:satMod val="115000"/>
                          </a:srgbClr>
                        </a:gs>
                        <a:gs pos="50000">
                          <a:srgbClr val="99CCFF">
                            <a:shade val="67500"/>
                            <a:satMod val="115000"/>
                          </a:srgbClr>
                        </a:gs>
                        <a:gs pos="100000">
                          <a:srgbClr val="99CCFF">
                            <a:shade val="100000"/>
                            <a:satMod val="115000"/>
                          </a:srgbClr>
                        </a:gs>
                      </a:gsLst>
                      <a:lin ang="2700000" scaled="1"/>
                      <a:tileRect/>
                    </a:gradFill>
                  </a:tcPr>
                </a:tc>
              </a:tr>
              <a:tr h="1313755">
                <a:tc>
                  <a:txBody>
                    <a:bodyPr/>
                    <a:lstStyle/>
                    <a:p>
                      <a:pPr algn="ctr">
                        <a:lnSpc>
                          <a:spcPct val="115000"/>
                        </a:lnSpc>
                        <a:spcBef>
                          <a:spcPts val="600"/>
                        </a:spcBef>
                        <a:spcAft>
                          <a:spcPts val="300"/>
                        </a:spcAft>
                      </a:pPr>
                      <a:r>
                        <a:rPr lang="en-US" sz="1200" b="1" kern="1200" dirty="0">
                          <a:solidFill>
                            <a:srgbClr val="002060"/>
                          </a:solidFill>
                          <a:latin typeface="Calibri"/>
                          <a:ea typeface="Times New Roman"/>
                          <a:cs typeface="Times New Roman"/>
                        </a:rPr>
                        <a:t>5.</a:t>
                      </a:r>
                      <a:endParaRPr lang="en-US" sz="1200" dirty="0">
                        <a:solidFill>
                          <a:srgbClr val="002060"/>
                        </a:solidFill>
                        <a:latin typeface="Calibri"/>
                        <a:ea typeface="Times New Roman"/>
                        <a:cs typeface="Times New Roman"/>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lumMod val="85000"/>
                      </a:schemeClr>
                    </a:solidFill>
                  </a:tcPr>
                </a:tc>
                <a:tc>
                  <a:txBody>
                    <a:bodyPr/>
                    <a:lstStyle/>
                    <a:p>
                      <a:pPr algn="just">
                        <a:lnSpc>
                          <a:spcPct val="115000"/>
                        </a:lnSpc>
                        <a:spcBef>
                          <a:spcPts val="600"/>
                        </a:spcBef>
                        <a:spcAft>
                          <a:spcPts val="300"/>
                        </a:spcAft>
                      </a:pPr>
                      <a:r>
                        <a:rPr lang="en-US" sz="1400" b="1" kern="1200" dirty="0">
                          <a:solidFill>
                            <a:srgbClr val="002060"/>
                          </a:solidFill>
                          <a:latin typeface="Calibri"/>
                          <a:ea typeface="Times New Roman"/>
                          <a:cs typeface="Times New Roman"/>
                        </a:rPr>
                        <a:t>Priprema Prijedloga pravilnika o proceduri i kriterijima za podsticaje formiranja i razvoja poslovnih zona Republike Srpske. Donošenje odluka o uvođenju podsticajnih mjera i monitoring.</a:t>
                      </a:r>
                      <a:endParaRPr lang="en-US" sz="1400" dirty="0">
                        <a:solidFill>
                          <a:srgbClr val="002060"/>
                        </a:solidFill>
                        <a:latin typeface="Calibri"/>
                        <a:ea typeface="Times New Roman"/>
                        <a:cs typeface="Times New Roman"/>
                      </a:endParaRPr>
                    </a:p>
                  </a:txBody>
                  <a:tcPr marT="6683"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lumMod val="85000"/>
                      </a:schemeClr>
                    </a:solidFill>
                  </a:tcPr>
                </a:tc>
                <a:tc>
                  <a:txBody>
                    <a:bodyPr/>
                    <a:lstStyle/>
                    <a:p>
                      <a:pPr>
                        <a:lnSpc>
                          <a:spcPct val="115000"/>
                        </a:lnSpc>
                      </a:pPr>
                      <a:endParaRPr lang="en-US" sz="1200" dirty="0">
                        <a:latin typeface="Calibri"/>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nSpc>
                          <a:spcPct val="115000"/>
                        </a:lnSpc>
                      </a:pPr>
                      <a:endParaRPr lang="en-US" sz="1200" dirty="0">
                        <a:latin typeface="Calibri"/>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548DD4"/>
                    </a:solidFill>
                  </a:tcPr>
                </a:tc>
                <a:tc>
                  <a:txBody>
                    <a:bodyPr/>
                    <a:lstStyle/>
                    <a:p>
                      <a:pPr>
                        <a:lnSpc>
                          <a:spcPct val="115000"/>
                        </a:lnSpc>
                      </a:pPr>
                      <a:endParaRPr lang="en-US" sz="1200" dirty="0">
                        <a:latin typeface="Calibri"/>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nSpc>
                          <a:spcPct val="115000"/>
                        </a:lnSpc>
                      </a:pPr>
                      <a:endParaRPr lang="en-US" sz="1200" dirty="0">
                        <a:latin typeface="Calibri"/>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nSpc>
                          <a:spcPct val="115000"/>
                        </a:lnSpc>
                      </a:pPr>
                      <a:endParaRPr lang="en-US" sz="1200" dirty="0">
                        <a:latin typeface="Calibri"/>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nSpc>
                          <a:spcPct val="115000"/>
                        </a:lnSpc>
                      </a:pPr>
                      <a:endParaRPr lang="en-US" sz="1200" dirty="0">
                        <a:latin typeface="Calibri"/>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nSpc>
                          <a:spcPct val="115000"/>
                        </a:lnSpc>
                      </a:pPr>
                      <a:endParaRPr lang="en-US" sz="1200" dirty="0">
                        <a:latin typeface="Calibri"/>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nSpc>
                          <a:spcPct val="115000"/>
                        </a:lnSpc>
                      </a:pPr>
                      <a:endParaRPr lang="en-US" sz="1200" dirty="0">
                        <a:latin typeface="Calibri"/>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nSpc>
                          <a:spcPct val="115000"/>
                        </a:lnSpc>
                      </a:pPr>
                      <a:endParaRPr lang="en-US" sz="1200" dirty="0">
                        <a:latin typeface="Calibri"/>
                      </a:endParaRPr>
                    </a:p>
                  </a:txBody>
                  <a:tcPr marL="35200" marR="35200" marT="6683"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nSpc>
                          <a:spcPct val="115000"/>
                        </a:lnSpc>
                      </a:pPr>
                      <a:endParaRPr lang="en-US" sz="1200" dirty="0">
                        <a:latin typeface="Calibri"/>
                      </a:endParaRPr>
                    </a:p>
                  </a:txBody>
                  <a:tcPr marL="35200" marR="35200" marT="6683"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gn="ctr">
                        <a:lnSpc>
                          <a:spcPct val="115000"/>
                        </a:lnSpc>
                        <a:spcBef>
                          <a:spcPts val="600"/>
                        </a:spcBef>
                        <a:spcAft>
                          <a:spcPts val="300"/>
                        </a:spcAft>
                      </a:pPr>
                      <a:r>
                        <a:rPr lang="en-US" sz="1200" b="1" kern="1200" dirty="0">
                          <a:solidFill>
                            <a:srgbClr val="002060"/>
                          </a:solidFill>
                          <a:latin typeface="Calibri"/>
                          <a:ea typeface="Times New Roman"/>
                          <a:cs typeface="Times New Roman"/>
                        </a:rPr>
                        <a:t>MIER</a:t>
                      </a:r>
                      <a:r>
                        <a:rPr lang="en-US" sz="1200" kern="1200" dirty="0">
                          <a:solidFill>
                            <a:srgbClr val="002060"/>
                          </a:solidFill>
                          <a:latin typeface="Calibri"/>
                          <a:ea typeface="Times New Roman"/>
                          <a:cs typeface="Times New Roman"/>
                        </a:rPr>
                        <a:t> </a:t>
                      </a:r>
                      <a:endParaRPr lang="en-US" sz="1200" dirty="0">
                        <a:solidFill>
                          <a:srgbClr val="002060"/>
                        </a:solidFill>
                        <a:latin typeface="Calibri"/>
                        <a:ea typeface="Times New Roman"/>
                        <a:cs typeface="Times New Roman"/>
                      </a:endParaRPr>
                    </a:p>
                  </a:txBody>
                  <a:tcPr marL="35200" marR="3520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gradFill flip="none" rotWithShape="1">
                      <a:gsLst>
                        <a:gs pos="0">
                          <a:srgbClr val="99CCFF">
                            <a:shade val="30000"/>
                            <a:satMod val="115000"/>
                          </a:srgbClr>
                        </a:gs>
                        <a:gs pos="50000">
                          <a:srgbClr val="99CCFF">
                            <a:shade val="67500"/>
                            <a:satMod val="115000"/>
                          </a:srgbClr>
                        </a:gs>
                        <a:gs pos="100000">
                          <a:srgbClr val="99CCFF">
                            <a:shade val="100000"/>
                            <a:satMod val="115000"/>
                          </a:srgbClr>
                        </a:gs>
                      </a:gsLst>
                      <a:lin ang="2700000" scaled="1"/>
                      <a:tileRect/>
                    </a:gradFill>
                  </a:tcPr>
                </a:tc>
                <a:tc>
                  <a:txBody>
                    <a:bodyPr/>
                    <a:lstStyle/>
                    <a:p>
                      <a:pPr algn="r">
                        <a:lnSpc>
                          <a:spcPct val="115000"/>
                        </a:lnSpc>
                        <a:spcBef>
                          <a:spcPts val="600"/>
                        </a:spcBef>
                        <a:spcAft>
                          <a:spcPts val="300"/>
                        </a:spcAft>
                      </a:pPr>
                      <a:r>
                        <a:rPr lang="en-US" sz="1400" b="1" kern="1200" dirty="0">
                          <a:solidFill>
                            <a:srgbClr val="C00000"/>
                          </a:solidFill>
                          <a:latin typeface="Calibri"/>
                          <a:ea typeface="Times New Roman"/>
                          <a:cs typeface="Times New Roman"/>
                        </a:rPr>
                        <a:t>7500,00</a:t>
                      </a:r>
                      <a:endParaRPr lang="en-US" sz="1400" dirty="0">
                        <a:latin typeface="Calibri"/>
                        <a:ea typeface="Times New Roman"/>
                        <a:cs typeface="Times New Roman"/>
                      </a:endParaRPr>
                    </a:p>
                  </a:txBody>
                  <a:tcPr marL="35200" marR="18288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gradFill flip="none" rotWithShape="1">
                      <a:gsLst>
                        <a:gs pos="0">
                          <a:srgbClr val="99CCFF">
                            <a:shade val="30000"/>
                            <a:satMod val="115000"/>
                          </a:srgbClr>
                        </a:gs>
                        <a:gs pos="50000">
                          <a:srgbClr val="99CCFF">
                            <a:shade val="67500"/>
                            <a:satMod val="115000"/>
                          </a:srgbClr>
                        </a:gs>
                        <a:gs pos="100000">
                          <a:srgbClr val="99CCFF">
                            <a:shade val="100000"/>
                            <a:satMod val="115000"/>
                          </a:srgbClr>
                        </a:gs>
                      </a:gsLst>
                      <a:lin ang="2700000" scaled="1"/>
                      <a:tileRect/>
                    </a:gradFill>
                  </a:tcPr>
                </a:tc>
                <a:tc>
                  <a:txBody>
                    <a:bodyPr/>
                    <a:lstStyle/>
                    <a:p>
                      <a:pPr algn="r">
                        <a:lnSpc>
                          <a:spcPct val="115000"/>
                        </a:lnSpc>
                        <a:spcBef>
                          <a:spcPts val="600"/>
                        </a:spcBef>
                        <a:spcAft>
                          <a:spcPts val="300"/>
                        </a:spcAft>
                      </a:pPr>
                      <a:r>
                        <a:rPr lang="en-US" sz="1400" b="1" kern="1200" dirty="0">
                          <a:solidFill>
                            <a:srgbClr val="C00000"/>
                          </a:solidFill>
                          <a:latin typeface="Calibri"/>
                          <a:ea typeface="Times New Roman"/>
                          <a:cs typeface="Times New Roman"/>
                        </a:rPr>
                        <a:t>2800,00</a:t>
                      </a:r>
                      <a:endParaRPr lang="en-US" sz="1400" dirty="0">
                        <a:latin typeface="Calibri"/>
                        <a:ea typeface="Times New Roman"/>
                        <a:cs typeface="Times New Roman"/>
                      </a:endParaRPr>
                    </a:p>
                  </a:txBody>
                  <a:tcPr marL="35200" marR="182880" marT="668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gradFill flip="none" rotWithShape="1">
                      <a:gsLst>
                        <a:gs pos="0">
                          <a:srgbClr val="99CCFF">
                            <a:shade val="30000"/>
                            <a:satMod val="115000"/>
                          </a:srgbClr>
                        </a:gs>
                        <a:gs pos="50000">
                          <a:srgbClr val="99CCFF">
                            <a:shade val="67500"/>
                            <a:satMod val="115000"/>
                          </a:srgbClr>
                        </a:gs>
                        <a:gs pos="100000">
                          <a:srgbClr val="99CCFF">
                            <a:shade val="100000"/>
                            <a:satMod val="115000"/>
                          </a:srgbClr>
                        </a:gs>
                      </a:gsLst>
                      <a:lin ang="2700000" scaled="1"/>
                      <a:tileRect/>
                    </a:gradFill>
                  </a:tcPr>
                </a:tc>
              </a:tr>
            </a:tbl>
          </a:graphicData>
        </a:graphic>
      </p:graphicFrame>
      <p:sp>
        <p:nvSpPr>
          <p:cNvPr id="6" name="Title 1"/>
          <p:cNvSpPr>
            <a:spLocks noGrp="1"/>
          </p:cNvSpPr>
          <p:nvPr>
            <p:ph type="title"/>
          </p:nvPr>
        </p:nvSpPr>
        <p:spPr>
          <a:xfrm>
            <a:off x="228600" y="152400"/>
            <a:ext cx="3810000" cy="415498"/>
          </a:xfrm>
        </p:spPr>
        <p:txBody>
          <a:bodyPr/>
          <a:lstStyle/>
          <a:p>
            <a:r>
              <a:rPr lang="sr-Latn-CS" sz="3000" b="1" dirty="0" smtClean="0">
                <a:solidFill>
                  <a:srgbClr val="0070C0"/>
                </a:solidFill>
                <a:effectLst/>
              </a:rPr>
              <a:t>PLAN AKTIVNOSTI (1) </a:t>
            </a:r>
            <a:endParaRPr lang="en-US" sz="3000" b="1" dirty="0">
              <a:solidFill>
                <a:srgbClr val="0070C0"/>
              </a:solidFill>
              <a:effectLst/>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228600" y="152400"/>
            <a:ext cx="3810000" cy="415498"/>
          </a:xfrm>
          <a:prstGeom prst="rect">
            <a:avLst/>
          </a:prstGeom>
        </p:spPr>
        <p:txBody>
          <a:bodyPr vert="horz" wrap="square" lIns="0" tIns="0" rIns="0" bIns="0" rtlCol="0" anchor="ctr" anchorCtr="0">
            <a:noAutofit/>
          </a:bodyPr>
          <a:lstStyle/>
          <a:p>
            <a:pPr marL="0" marR="0" lvl="0" indent="0" algn="l" defTabSz="914363" rtl="0" eaLnBrk="1" fontAlgn="auto" latinLnBrk="0" hangingPunct="1">
              <a:lnSpc>
                <a:spcPct val="90000"/>
              </a:lnSpc>
              <a:spcBef>
                <a:spcPct val="0"/>
              </a:spcBef>
              <a:spcAft>
                <a:spcPts val="0"/>
              </a:spcAft>
              <a:buClrTx/>
              <a:buSzTx/>
              <a:buFontTx/>
              <a:buNone/>
              <a:tabLst/>
              <a:defRPr/>
            </a:pPr>
            <a:r>
              <a:rPr kumimoji="0" lang="sr-Latn-CS" sz="3000" b="1" i="0" u="none" strike="noStrike" kern="1200" cap="none" spc="-150" normalizeH="0" baseline="0" noProof="0" dirty="0" smtClean="0">
                <a:ln w="3175">
                  <a:noFill/>
                </a:ln>
                <a:solidFill>
                  <a:srgbClr val="0070C0"/>
                </a:solidFill>
                <a:effectLst/>
                <a:uLnTx/>
                <a:uFillTx/>
                <a:latin typeface="+mj-lt"/>
                <a:ea typeface="+mn-ea"/>
                <a:cs typeface="Arial" charset="0"/>
              </a:rPr>
              <a:t>PLAN AKTIVNOSTI (2) </a:t>
            </a:r>
            <a:endParaRPr kumimoji="0" lang="en-US" sz="3000" b="1" i="0" u="none" strike="noStrike" kern="1200" cap="none" spc="-150" normalizeH="0" baseline="0" noProof="0" dirty="0">
              <a:ln w="3175">
                <a:noFill/>
              </a:ln>
              <a:solidFill>
                <a:srgbClr val="0070C0"/>
              </a:solidFill>
              <a:effectLst/>
              <a:uLnTx/>
              <a:uFillTx/>
              <a:latin typeface="+mj-lt"/>
              <a:ea typeface="+mn-ea"/>
              <a:cs typeface="Arial" charset="0"/>
            </a:endParaRPr>
          </a:p>
        </p:txBody>
      </p:sp>
      <p:graphicFrame>
        <p:nvGraphicFramePr>
          <p:cNvPr id="9" name="Table 8"/>
          <p:cNvGraphicFramePr>
            <a:graphicFrameLocks noGrp="1"/>
          </p:cNvGraphicFramePr>
          <p:nvPr/>
        </p:nvGraphicFramePr>
        <p:xfrm>
          <a:off x="152400" y="609600"/>
          <a:ext cx="8762996" cy="5715604"/>
        </p:xfrm>
        <a:graphic>
          <a:graphicData uri="http://schemas.openxmlformats.org/drawingml/2006/table">
            <a:tbl>
              <a:tblPr/>
              <a:tblGrid>
                <a:gridCol w="342069"/>
                <a:gridCol w="2674186"/>
                <a:gridCol w="274865"/>
                <a:gridCol w="274865"/>
                <a:gridCol w="274865"/>
                <a:gridCol w="308769"/>
                <a:gridCol w="308769"/>
                <a:gridCol w="272443"/>
                <a:gridCol w="272443"/>
                <a:gridCol w="272443"/>
                <a:gridCol w="286880"/>
                <a:gridCol w="304800"/>
                <a:gridCol w="1219203"/>
                <a:gridCol w="804576"/>
                <a:gridCol w="871820"/>
              </a:tblGrid>
              <a:tr h="715618">
                <a:tc rowSpan="3">
                  <a:txBody>
                    <a:bodyPr/>
                    <a:lstStyle/>
                    <a:p>
                      <a:pPr algn="ctr">
                        <a:lnSpc>
                          <a:spcPct val="115000"/>
                        </a:lnSpc>
                        <a:spcBef>
                          <a:spcPts val="600"/>
                        </a:spcBef>
                        <a:spcAft>
                          <a:spcPts val="300"/>
                        </a:spcAft>
                      </a:pPr>
                      <a:r>
                        <a:rPr lang="en-US" sz="1400" b="1" kern="1200" dirty="0">
                          <a:solidFill>
                            <a:srgbClr val="002060"/>
                          </a:solidFill>
                          <a:latin typeface="Cambria"/>
                          <a:ea typeface="Times New Roman"/>
                          <a:cs typeface="Times New Roman"/>
                        </a:rPr>
                        <a:t>Br.</a:t>
                      </a:r>
                      <a:r>
                        <a:rPr lang="en-US" sz="1400" kern="1200" dirty="0">
                          <a:solidFill>
                            <a:srgbClr val="002060"/>
                          </a:solidFill>
                          <a:latin typeface="Calibri"/>
                          <a:ea typeface="Times New Roman"/>
                          <a:cs typeface="Times New Roman"/>
                        </a:rPr>
                        <a:t> </a:t>
                      </a:r>
                      <a:endParaRPr lang="en-US" sz="1100" dirty="0">
                        <a:latin typeface="Calibri"/>
                        <a:ea typeface="Calibri"/>
                        <a:cs typeface="Times New Roman"/>
                      </a:endParaRPr>
                    </a:p>
                  </a:txBody>
                  <a:tcPr marL="34925" marR="34925" marT="698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FFCC66"/>
                    </a:solidFill>
                  </a:tcPr>
                </a:tc>
                <a:tc rowSpan="3">
                  <a:txBody>
                    <a:bodyPr/>
                    <a:lstStyle/>
                    <a:p>
                      <a:pPr algn="ctr">
                        <a:lnSpc>
                          <a:spcPct val="115000"/>
                        </a:lnSpc>
                        <a:spcBef>
                          <a:spcPts val="600"/>
                        </a:spcBef>
                        <a:spcAft>
                          <a:spcPts val="300"/>
                        </a:spcAft>
                      </a:pPr>
                      <a:r>
                        <a:rPr lang="en-US" sz="1400" b="1" kern="1200" dirty="0">
                          <a:solidFill>
                            <a:srgbClr val="002060"/>
                          </a:solidFill>
                          <a:latin typeface="Cambria"/>
                          <a:ea typeface="Times New Roman"/>
                          <a:cs typeface="Times New Roman"/>
                        </a:rPr>
                        <a:t>Aktivnost</a:t>
                      </a:r>
                      <a:r>
                        <a:rPr lang="en-US" sz="1400" kern="1200" dirty="0">
                          <a:solidFill>
                            <a:srgbClr val="002060"/>
                          </a:solidFill>
                          <a:latin typeface="Calibri"/>
                          <a:ea typeface="Times New Roman"/>
                          <a:cs typeface="Times New Roman"/>
                        </a:rPr>
                        <a:t> </a:t>
                      </a:r>
                      <a:endParaRPr lang="en-US" sz="1100" dirty="0">
                        <a:latin typeface="Calibri"/>
                        <a:ea typeface="Calibri"/>
                        <a:cs typeface="Times New Roman"/>
                      </a:endParaRPr>
                    </a:p>
                  </a:txBody>
                  <a:tcPr marL="34925" marR="34925" marT="698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FFCC66"/>
                    </a:solidFill>
                  </a:tcPr>
                </a:tc>
                <a:tc gridSpan="10">
                  <a:txBody>
                    <a:bodyPr/>
                    <a:lstStyle/>
                    <a:p>
                      <a:pPr algn="ctr">
                        <a:lnSpc>
                          <a:spcPct val="115000"/>
                        </a:lnSpc>
                        <a:spcBef>
                          <a:spcPts val="600"/>
                        </a:spcBef>
                        <a:spcAft>
                          <a:spcPts val="300"/>
                        </a:spcAft>
                      </a:pPr>
                      <a:r>
                        <a:rPr lang="en-US" sz="1400" b="1" kern="1200" dirty="0">
                          <a:solidFill>
                            <a:srgbClr val="002060"/>
                          </a:solidFill>
                          <a:latin typeface="Cambria"/>
                          <a:ea typeface="Times New Roman"/>
                          <a:cs typeface="Times New Roman"/>
                        </a:rPr>
                        <a:t>Vremenski okvir</a:t>
                      </a:r>
                      <a:r>
                        <a:rPr lang="en-US" sz="1400" kern="1200" dirty="0">
                          <a:solidFill>
                            <a:srgbClr val="002060"/>
                          </a:solidFill>
                          <a:latin typeface="Calibri"/>
                          <a:ea typeface="Times New Roman"/>
                          <a:cs typeface="Times New Roman"/>
                        </a:rPr>
                        <a:t> </a:t>
                      </a:r>
                      <a:endParaRPr lang="en-US" sz="1100" dirty="0">
                        <a:latin typeface="Calibri"/>
                        <a:ea typeface="Calibri"/>
                        <a:cs typeface="Times New Roman"/>
                      </a:endParaRPr>
                    </a:p>
                  </a:txBody>
                  <a:tcPr marL="34925" marR="34925" marT="698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FFCC6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3">
                  <a:txBody>
                    <a:bodyPr/>
                    <a:lstStyle/>
                    <a:p>
                      <a:pPr algn="ctr">
                        <a:lnSpc>
                          <a:spcPct val="115000"/>
                        </a:lnSpc>
                        <a:spcBef>
                          <a:spcPts val="600"/>
                        </a:spcBef>
                        <a:spcAft>
                          <a:spcPts val="300"/>
                        </a:spcAft>
                      </a:pPr>
                      <a:r>
                        <a:rPr lang="en-US" sz="1400" b="1" kern="1200" dirty="0">
                          <a:solidFill>
                            <a:srgbClr val="002060"/>
                          </a:solidFill>
                          <a:latin typeface="Cambria"/>
                          <a:ea typeface="Times New Roman"/>
                          <a:cs typeface="Times New Roman"/>
                        </a:rPr>
                        <a:t>Nosioci</a:t>
                      </a:r>
                      <a:r>
                        <a:rPr lang="en-US" sz="1400" kern="1200" dirty="0">
                          <a:solidFill>
                            <a:srgbClr val="002060"/>
                          </a:solidFill>
                          <a:latin typeface="Calibri"/>
                          <a:ea typeface="Times New Roman"/>
                          <a:cs typeface="Times New Roman"/>
                        </a:rPr>
                        <a:t> </a:t>
                      </a:r>
                      <a:endParaRPr lang="en-US" sz="1100" dirty="0">
                        <a:latin typeface="Calibri"/>
                        <a:ea typeface="Calibri"/>
                        <a:cs typeface="Times New Roman"/>
                      </a:endParaRPr>
                    </a:p>
                  </a:txBody>
                  <a:tcPr marL="34925" marR="34925" marT="698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FFCC66"/>
                    </a:solidFill>
                  </a:tcPr>
                </a:tc>
                <a:tc gridSpan="2">
                  <a:txBody>
                    <a:bodyPr/>
                    <a:lstStyle/>
                    <a:p>
                      <a:pPr algn="ctr">
                        <a:lnSpc>
                          <a:spcPct val="115000"/>
                        </a:lnSpc>
                        <a:spcBef>
                          <a:spcPts val="600"/>
                        </a:spcBef>
                        <a:spcAft>
                          <a:spcPts val="600"/>
                        </a:spcAft>
                      </a:pPr>
                      <a:r>
                        <a:rPr lang="en-US" sz="1400" b="1" kern="1200" dirty="0">
                          <a:solidFill>
                            <a:srgbClr val="002060"/>
                          </a:solidFill>
                          <a:latin typeface="Cambria"/>
                          <a:ea typeface="Times New Roman"/>
                          <a:cs typeface="Times New Roman"/>
                        </a:rPr>
                        <a:t>Potrebna sredstva i izvori finansiranja (KM)</a:t>
                      </a:r>
                      <a:r>
                        <a:rPr lang="en-US" sz="1400" kern="1200" dirty="0">
                          <a:solidFill>
                            <a:srgbClr val="002060"/>
                          </a:solidFill>
                          <a:latin typeface="Calibri"/>
                          <a:ea typeface="Times New Roman"/>
                          <a:cs typeface="Times New Roman"/>
                        </a:rPr>
                        <a:t> </a:t>
                      </a:r>
                      <a:endParaRPr lang="en-US" sz="1100" dirty="0">
                        <a:latin typeface="Calibri"/>
                        <a:ea typeface="Calibri"/>
                        <a:cs typeface="Times New Roman"/>
                      </a:endParaRPr>
                    </a:p>
                  </a:txBody>
                  <a:tcPr marL="34925" marR="34925" marT="698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FFCC66"/>
                    </a:solidFill>
                  </a:tcPr>
                </a:tc>
                <a:tc hMerge="1">
                  <a:txBody>
                    <a:bodyPr/>
                    <a:lstStyle/>
                    <a:p>
                      <a:endParaRPr lang="en-US"/>
                    </a:p>
                  </a:txBody>
                  <a:tcPr/>
                </a:tc>
              </a:tr>
              <a:tr h="238540">
                <a:tc vMerge="1">
                  <a:txBody>
                    <a:bodyPr/>
                    <a:lstStyle/>
                    <a:p>
                      <a:endParaRPr lang="en-US"/>
                    </a:p>
                  </a:txBody>
                  <a:tcPr/>
                </a:tc>
                <a:tc vMerge="1">
                  <a:txBody>
                    <a:bodyPr/>
                    <a:lstStyle/>
                    <a:p>
                      <a:endParaRPr lang="en-US"/>
                    </a:p>
                  </a:txBody>
                  <a:tcPr/>
                </a:tc>
                <a:tc gridSpan="2">
                  <a:txBody>
                    <a:bodyPr/>
                    <a:lstStyle/>
                    <a:p>
                      <a:pPr algn="ctr">
                        <a:lnSpc>
                          <a:spcPct val="115000"/>
                        </a:lnSpc>
                        <a:spcBef>
                          <a:spcPts val="600"/>
                        </a:spcBef>
                        <a:spcAft>
                          <a:spcPts val="600"/>
                        </a:spcAft>
                      </a:pPr>
                      <a:r>
                        <a:rPr lang="en-US" sz="1200" b="1" kern="1200" dirty="0">
                          <a:solidFill>
                            <a:srgbClr val="002060"/>
                          </a:solidFill>
                          <a:latin typeface="Cambria"/>
                          <a:ea typeface="Times New Roman"/>
                          <a:cs typeface="Times New Roman"/>
                        </a:rPr>
                        <a:t>2009</a:t>
                      </a:r>
                      <a:r>
                        <a:rPr lang="en-US" sz="1200" kern="1200" dirty="0">
                          <a:solidFill>
                            <a:srgbClr val="002060"/>
                          </a:solidFill>
                          <a:latin typeface="Calibri"/>
                          <a:ea typeface="Times New Roman"/>
                          <a:cs typeface="Times New Roman"/>
                        </a:rPr>
                        <a:t> </a:t>
                      </a:r>
                      <a:endParaRPr lang="en-US" sz="1100" dirty="0">
                        <a:latin typeface="Calibri"/>
                        <a:ea typeface="Calibri"/>
                        <a:cs typeface="Times New Roman"/>
                      </a:endParaRPr>
                    </a:p>
                  </a:txBody>
                  <a:tcPr marL="34925" marR="34925" marT="698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FFCC66"/>
                    </a:solidFill>
                  </a:tcPr>
                </a:tc>
                <a:tc hMerge="1">
                  <a:txBody>
                    <a:bodyPr/>
                    <a:lstStyle/>
                    <a:p>
                      <a:endParaRPr lang="en-US"/>
                    </a:p>
                  </a:txBody>
                  <a:tcPr/>
                </a:tc>
                <a:tc gridSpan="2">
                  <a:txBody>
                    <a:bodyPr/>
                    <a:lstStyle/>
                    <a:p>
                      <a:pPr algn="ctr">
                        <a:lnSpc>
                          <a:spcPct val="115000"/>
                        </a:lnSpc>
                        <a:spcBef>
                          <a:spcPts val="600"/>
                        </a:spcBef>
                        <a:spcAft>
                          <a:spcPts val="600"/>
                        </a:spcAft>
                      </a:pPr>
                      <a:r>
                        <a:rPr lang="en-US" sz="1200" b="1" kern="1200" dirty="0">
                          <a:solidFill>
                            <a:srgbClr val="002060"/>
                          </a:solidFill>
                          <a:latin typeface="Cambria"/>
                          <a:ea typeface="Times New Roman"/>
                          <a:cs typeface="Times New Roman"/>
                        </a:rPr>
                        <a:t>2010</a:t>
                      </a:r>
                      <a:r>
                        <a:rPr lang="en-US" sz="1200" kern="1200" dirty="0">
                          <a:solidFill>
                            <a:srgbClr val="002060"/>
                          </a:solidFill>
                          <a:latin typeface="Calibri"/>
                          <a:ea typeface="Times New Roman"/>
                          <a:cs typeface="Times New Roman"/>
                        </a:rPr>
                        <a:t> </a:t>
                      </a:r>
                      <a:endParaRPr lang="en-US" sz="1100" dirty="0">
                        <a:latin typeface="Calibri"/>
                        <a:ea typeface="Calibri"/>
                        <a:cs typeface="Times New Roman"/>
                      </a:endParaRPr>
                    </a:p>
                  </a:txBody>
                  <a:tcPr marL="34925" marR="34925" marT="698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FFCC66"/>
                    </a:solidFill>
                  </a:tcPr>
                </a:tc>
                <a:tc hMerge="1">
                  <a:txBody>
                    <a:bodyPr/>
                    <a:lstStyle/>
                    <a:p>
                      <a:endParaRPr lang="en-US"/>
                    </a:p>
                  </a:txBody>
                  <a:tcPr/>
                </a:tc>
                <a:tc gridSpan="2">
                  <a:txBody>
                    <a:bodyPr/>
                    <a:lstStyle/>
                    <a:p>
                      <a:pPr algn="ctr">
                        <a:lnSpc>
                          <a:spcPct val="115000"/>
                        </a:lnSpc>
                        <a:spcBef>
                          <a:spcPts val="600"/>
                        </a:spcBef>
                        <a:spcAft>
                          <a:spcPts val="600"/>
                        </a:spcAft>
                      </a:pPr>
                      <a:r>
                        <a:rPr lang="en-US" sz="1200" b="1" kern="1200" dirty="0">
                          <a:solidFill>
                            <a:srgbClr val="002060"/>
                          </a:solidFill>
                          <a:latin typeface="Cambria"/>
                          <a:ea typeface="Times New Roman"/>
                          <a:cs typeface="Times New Roman"/>
                        </a:rPr>
                        <a:t>2011</a:t>
                      </a:r>
                      <a:r>
                        <a:rPr lang="en-US" sz="1200" kern="1200" dirty="0">
                          <a:solidFill>
                            <a:srgbClr val="002060"/>
                          </a:solidFill>
                          <a:latin typeface="Calibri"/>
                          <a:ea typeface="Times New Roman"/>
                          <a:cs typeface="Times New Roman"/>
                        </a:rPr>
                        <a:t> </a:t>
                      </a:r>
                      <a:endParaRPr lang="en-US" sz="1100" dirty="0">
                        <a:latin typeface="Calibri"/>
                        <a:ea typeface="Calibri"/>
                        <a:cs typeface="Times New Roman"/>
                      </a:endParaRPr>
                    </a:p>
                  </a:txBody>
                  <a:tcPr marL="34925" marR="34925" marT="698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FFCC66"/>
                    </a:solidFill>
                  </a:tcPr>
                </a:tc>
                <a:tc hMerge="1">
                  <a:txBody>
                    <a:bodyPr/>
                    <a:lstStyle/>
                    <a:p>
                      <a:endParaRPr lang="en-US"/>
                    </a:p>
                  </a:txBody>
                  <a:tcPr/>
                </a:tc>
                <a:tc gridSpan="2">
                  <a:txBody>
                    <a:bodyPr/>
                    <a:lstStyle/>
                    <a:p>
                      <a:pPr algn="ctr">
                        <a:lnSpc>
                          <a:spcPct val="115000"/>
                        </a:lnSpc>
                        <a:spcBef>
                          <a:spcPts val="600"/>
                        </a:spcBef>
                        <a:spcAft>
                          <a:spcPts val="600"/>
                        </a:spcAft>
                      </a:pPr>
                      <a:r>
                        <a:rPr lang="en-US" sz="1200" b="1" kern="1200" dirty="0">
                          <a:solidFill>
                            <a:srgbClr val="002060"/>
                          </a:solidFill>
                          <a:latin typeface="Cambria"/>
                          <a:ea typeface="Times New Roman"/>
                          <a:cs typeface="Times New Roman"/>
                        </a:rPr>
                        <a:t>2012</a:t>
                      </a:r>
                      <a:r>
                        <a:rPr lang="en-US" sz="1200" kern="1200" dirty="0">
                          <a:solidFill>
                            <a:srgbClr val="002060"/>
                          </a:solidFill>
                          <a:latin typeface="Calibri"/>
                          <a:ea typeface="Times New Roman"/>
                          <a:cs typeface="Times New Roman"/>
                        </a:rPr>
                        <a:t> </a:t>
                      </a:r>
                      <a:endParaRPr lang="en-US" sz="1100" dirty="0">
                        <a:latin typeface="Calibri"/>
                        <a:ea typeface="Calibri"/>
                        <a:cs typeface="Times New Roman"/>
                      </a:endParaRPr>
                    </a:p>
                  </a:txBody>
                  <a:tcPr marL="34925" marR="34925" marT="698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FFCC66"/>
                    </a:solidFill>
                  </a:tcPr>
                </a:tc>
                <a:tc hMerge="1">
                  <a:txBody>
                    <a:bodyPr/>
                    <a:lstStyle/>
                    <a:p>
                      <a:endParaRPr lang="en-US"/>
                    </a:p>
                  </a:txBody>
                  <a:tcPr/>
                </a:tc>
                <a:tc gridSpan="2">
                  <a:txBody>
                    <a:bodyPr/>
                    <a:lstStyle/>
                    <a:p>
                      <a:pPr algn="ctr">
                        <a:lnSpc>
                          <a:spcPct val="115000"/>
                        </a:lnSpc>
                        <a:spcBef>
                          <a:spcPts val="600"/>
                        </a:spcBef>
                        <a:spcAft>
                          <a:spcPts val="300"/>
                        </a:spcAft>
                      </a:pPr>
                      <a:r>
                        <a:rPr lang="sr-Cyrl-CS" sz="1200" b="1" kern="1200">
                          <a:solidFill>
                            <a:srgbClr val="002060"/>
                          </a:solidFill>
                          <a:latin typeface="Cambria"/>
                          <a:ea typeface="Times New Roman"/>
                          <a:cs typeface="Times New Roman"/>
                        </a:rPr>
                        <a:t>2013</a:t>
                      </a:r>
                      <a:r>
                        <a:rPr lang="sr-Cyrl-CS" sz="1200" kern="1200">
                          <a:solidFill>
                            <a:srgbClr val="002060"/>
                          </a:solidFill>
                          <a:latin typeface="Calibri"/>
                          <a:ea typeface="Times New Roman"/>
                          <a:cs typeface="Times New Roman"/>
                        </a:rPr>
                        <a:t> </a:t>
                      </a:r>
                      <a:endParaRPr lang="en-US" sz="1100" dirty="0">
                        <a:latin typeface="Calibri"/>
                        <a:ea typeface="Calibri"/>
                        <a:cs typeface="Times New Roman"/>
                      </a:endParaRPr>
                    </a:p>
                  </a:txBody>
                  <a:tcPr marL="34925" marR="34925" marT="698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FFCC66"/>
                    </a:solidFill>
                  </a:tcPr>
                </a:tc>
                <a:tc hMerge="1">
                  <a:txBody>
                    <a:bodyPr/>
                    <a:lstStyle/>
                    <a:p>
                      <a:endParaRPr lang="en-US"/>
                    </a:p>
                  </a:txBody>
                  <a:tcPr/>
                </a:tc>
                <a:tc vMerge="1">
                  <a:txBody>
                    <a:bodyPr/>
                    <a:lstStyle/>
                    <a:p>
                      <a:endParaRPr lang="en-US"/>
                    </a:p>
                  </a:txBody>
                  <a:tcPr/>
                </a:tc>
                <a:tc rowSpan="2">
                  <a:txBody>
                    <a:bodyPr/>
                    <a:lstStyle/>
                    <a:p>
                      <a:pPr algn="ctr">
                        <a:lnSpc>
                          <a:spcPct val="115000"/>
                        </a:lnSpc>
                        <a:spcBef>
                          <a:spcPts val="600"/>
                        </a:spcBef>
                        <a:spcAft>
                          <a:spcPts val="300"/>
                        </a:spcAft>
                      </a:pPr>
                      <a:r>
                        <a:rPr lang="en-US" sz="1400" b="1" kern="1200" dirty="0">
                          <a:solidFill>
                            <a:srgbClr val="002060"/>
                          </a:solidFill>
                          <a:latin typeface="Cambria"/>
                          <a:ea typeface="Times New Roman"/>
                          <a:cs typeface="Times New Roman"/>
                        </a:rPr>
                        <a:t>Budžet RS</a:t>
                      </a:r>
                      <a:r>
                        <a:rPr lang="en-US" sz="1400" kern="1200" dirty="0">
                          <a:solidFill>
                            <a:srgbClr val="002060"/>
                          </a:solidFill>
                          <a:latin typeface="Calibri"/>
                          <a:ea typeface="Times New Roman"/>
                          <a:cs typeface="Times New Roman"/>
                        </a:rPr>
                        <a:t> </a:t>
                      </a:r>
                      <a:endParaRPr lang="en-US" sz="1100" dirty="0">
                        <a:latin typeface="Calibri"/>
                        <a:ea typeface="Calibri"/>
                        <a:cs typeface="Times New Roman"/>
                      </a:endParaRPr>
                    </a:p>
                  </a:txBody>
                  <a:tcPr marL="34925" marR="34925" marT="698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FFCC66"/>
                    </a:solidFill>
                  </a:tcPr>
                </a:tc>
                <a:tc rowSpan="2">
                  <a:txBody>
                    <a:bodyPr/>
                    <a:lstStyle/>
                    <a:p>
                      <a:pPr algn="ctr">
                        <a:lnSpc>
                          <a:spcPct val="115000"/>
                        </a:lnSpc>
                        <a:spcBef>
                          <a:spcPts val="600"/>
                        </a:spcBef>
                        <a:spcAft>
                          <a:spcPts val="300"/>
                        </a:spcAft>
                      </a:pPr>
                      <a:r>
                        <a:rPr lang="en-US" sz="1400" b="1" kern="1200" dirty="0">
                          <a:solidFill>
                            <a:srgbClr val="002060"/>
                          </a:solidFill>
                          <a:latin typeface="Cambria"/>
                          <a:ea typeface="Times New Roman"/>
                          <a:cs typeface="Times New Roman"/>
                        </a:rPr>
                        <a:t>Ostali izvori</a:t>
                      </a:r>
                      <a:r>
                        <a:rPr lang="sr-Latn-CS" sz="1400" b="1" kern="1200" dirty="0">
                          <a:solidFill>
                            <a:srgbClr val="002060"/>
                          </a:solidFill>
                          <a:latin typeface="Cambria"/>
                          <a:ea typeface="Times New Roman"/>
                          <a:cs typeface="Times New Roman"/>
                        </a:rPr>
                        <a:t> (1)</a:t>
                      </a:r>
                      <a:r>
                        <a:rPr lang="sr-Latn-CS" sz="1400" kern="1200" dirty="0">
                          <a:solidFill>
                            <a:srgbClr val="002060"/>
                          </a:solidFill>
                          <a:latin typeface="Calibri"/>
                          <a:ea typeface="Times New Roman"/>
                          <a:cs typeface="Times New Roman"/>
                        </a:rPr>
                        <a:t> </a:t>
                      </a:r>
                      <a:endParaRPr lang="en-US" sz="1100" dirty="0">
                        <a:latin typeface="Calibri"/>
                        <a:ea typeface="Calibri"/>
                        <a:cs typeface="Times New Roman"/>
                      </a:endParaRPr>
                    </a:p>
                  </a:txBody>
                  <a:tcPr marL="34925" marR="34925" marT="698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FFCC66"/>
                    </a:solidFill>
                  </a:tcPr>
                </a:tc>
              </a:tr>
              <a:tr h="238540">
                <a:tc vMerge="1">
                  <a:txBody>
                    <a:bodyPr/>
                    <a:lstStyle/>
                    <a:p>
                      <a:endParaRPr lang="en-US"/>
                    </a:p>
                  </a:txBody>
                  <a:tcPr/>
                </a:tc>
                <a:tc vMerge="1">
                  <a:txBody>
                    <a:bodyPr/>
                    <a:lstStyle/>
                    <a:p>
                      <a:endParaRPr lang="en-US"/>
                    </a:p>
                  </a:txBody>
                  <a:tcPr/>
                </a:tc>
                <a:tc>
                  <a:txBody>
                    <a:bodyPr/>
                    <a:lstStyle/>
                    <a:p>
                      <a:pPr algn="ctr">
                        <a:lnSpc>
                          <a:spcPct val="115000"/>
                        </a:lnSpc>
                        <a:spcBef>
                          <a:spcPts val="600"/>
                        </a:spcBef>
                        <a:spcAft>
                          <a:spcPts val="600"/>
                        </a:spcAft>
                      </a:pPr>
                      <a:r>
                        <a:rPr lang="en-US" sz="1200" b="1" kern="1200" dirty="0">
                          <a:solidFill>
                            <a:srgbClr val="002060"/>
                          </a:solidFill>
                          <a:latin typeface="Cambria"/>
                          <a:ea typeface="Times New Roman"/>
                          <a:cs typeface="Times New Roman"/>
                        </a:rPr>
                        <a:t>I</a:t>
                      </a:r>
                      <a:r>
                        <a:rPr lang="en-US" sz="1200" kern="1200" dirty="0">
                          <a:solidFill>
                            <a:srgbClr val="002060"/>
                          </a:solidFill>
                          <a:latin typeface="Calibri"/>
                          <a:ea typeface="Times New Roman"/>
                          <a:cs typeface="Times New Roman"/>
                        </a:rPr>
                        <a:t> </a:t>
                      </a:r>
                      <a:endParaRPr lang="en-US" sz="1100" dirty="0">
                        <a:latin typeface="Calibri"/>
                        <a:ea typeface="Calibri"/>
                        <a:cs typeface="Times New Roman"/>
                      </a:endParaRPr>
                    </a:p>
                  </a:txBody>
                  <a:tcPr marL="34925" marR="34925" marT="698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FFCC66"/>
                    </a:solidFill>
                  </a:tcPr>
                </a:tc>
                <a:tc>
                  <a:txBody>
                    <a:bodyPr/>
                    <a:lstStyle/>
                    <a:p>
                      <a:pPr algn="ctr">
                        <a:lnSpc>
                          <a:spcPct val="115000"/>
                        </a:lnSpc>
                        <a:spcBef>
                          <a:spcPts val="600"/>
                        </a:spcBef>
                        <a:spcAft>
                          <a:spcPts val="600"/>
                        </a:spcAft>
                      </a:pPr>
                      <a:r>
                        <a:rPr lang="en-US" sz="1200" b="1" kern="1200" dirty="0">
                          <a:solidFill>
                            <a:srgbClr val="002060"/>
                          </a:solidFill>
                          <a:latin typeface="Cambria"/>
                          <a:ea typeface="Times New Roman"/>
                          <a:cs typeface="Times New Roman"/>
                        </a:rPr>
                        <a:t>II</a:t>
                      </a:r>
                      <a:r>
                        <a:rPr lang="en-US" sz="1200" kern="1200" dirty="0">
                          <a:solidFill>
                            <a:srgbClr val="002060"/>
                          </a:solidFill>
                          <a:latin typeface="Calibri"/>
                          <a:ea typeface="Times New Roman"/>
                          <a:cs typeface="Times New Roman"/>
                        </a:rPr>
                        <a:t> </a:t>
                      </a:r>
                      <a:endParaRPr lang="en-US" sz="1100" dirty="0">
                        <a:latin typeface="Calibri"/>
                        <a:ea typeface="Calibri"/>
                        <a:cs typeface="Times New Roman"/>
                      </a:endParaRPr>
                    </a:p>
                  </a:txBody>
                  <a:tcPr marL="34925" marR="34925" marT="698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FFCC66"/>
                    </a:solidFill>
                  </a:tcPr>
                </a:tc>
                <a:tc>
                  <a:txBody>
                    <a:bodyPr/>
                    <a:lstStyle/>
                    <a:p>
                      <a:pPr algn="ctr">
                        <a:lnSpc>
                          <a:spcPct val="115000"/>
                        </a:lnSpc>
                        <a:spcBef>
                          <a:spcPts val="600"/>
                        </a:spcBef>
                        <a:spcAft>
                          <a:spcPts val="600"/>
                        </a:spcAft>
                      </a:pPr>
                      <a:r>
                        <a:rPr lang="en-US" sz="1200" b="1" kern="1200" dirty="0">
                          <a:solidFill>
                            <a:srgbClr val="002060"/>
                          </a:solidFill>
                          <a:latin typeface="Cambria"/>
                          <a:ea typeface="Times New Roman"/>
                          <a:cs typeface="Times New Roman"/>
                        </a:rPr>
                        <a:t>I</a:t>
                      </a:r>
                      <a:r>
                        <a:rPr lang="en-US" sz="1200" kern="1200" dirty="0">
                          <a:solidFill>
                            <a:srgbClr val="002060"/>
                          </a:solidFill>
                          <a:latin typeface="Calibri"/>
                          <a:ea typeface="Times New Roman"/>
                          <a:cs typeface="Times New Roman"/>
                        </a:rPr>
                        <a:t> </a:t>
                      </a:r>
                      <a:endParaRPr lang="en-US" sz="1100" dirty="0">
                        <a:latin typeface="Calibri"/>
                        <a:ea typeface="Calibri"/>
                        <a:cs typeface="Times New Roman"/>
                      </a:endParaRPr>
                    </a:p>
                  </a:txBody>
                  <a:tcPr marL="34925" marR="34925" marT="698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FFCC66"/>
                    </a:solidFill>
                  </a:tcPr>
                </a:tc>
                <a:tc>
                  <a:txBody>
                    <a:bodyPr/>
                    <a:lstStyle/>
                    <a:p>
                      <a:pPr algn="ctr">
                        <a:lnSpc>
                          <a:spcPct val="115000"/>
                        </a:lnSpc>
                        <a:spcBef>
                          <a:spcPts val="600"/>
                        </a:spcBef>
                        <a:spcAft>
                          <a:spcPts val="600"/>
                        </a:spcAft>
                      </a:pPr>
                      <a:r>
                        <a:rPr lang="en-US" sz="1200" b="1" kern="1200" dirty="0">
                          <a:solidFill>
                            <a:srgbClr val="002060"/>
                          </a:solidFill>
                          <a:latin typeface="Cambria"/>
                          <a:ea typeface="Times New Roman"/>
                          <a:cs typeface="Times New Roman"/>
                        </a:rPr>
                        <a:t>II</a:t>
                      </a:r>
                      <a:r>
                        <a:rPr lang="en-US" sz="1200" kern="1200" dirty="0">
                          <a:solidFill>
                            <a:srgbClr val="002060"/>
                          </a:solidFill>
                          <a:latin typeface="Calibri"/>
                          <a:ea typeface="Times New Roman"/>
                          <a:cs typeface="Times New Roman"/>
                        </a:rPr>
                        <a:t> </a:t>
                      </a:r>
                      <a:endParaRPr lang="en-US" sz="1100" dirty="0">
                        <a:latin typeface="Calibri"/>
                        <a:ea typeface="Calibri"/>
                        <a:cs typeface="Times New Roman"/>
                      </a:endParaRPr>
                    </a:p>
                  </a:txBody>
                  <a:tcPr marL="34925" marR="34925" marT="698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FFCC66"/>
                    </a:solidFill>
                  </a:tcPr>
                </a:tc>
                <a:tc>
                  <a:txBody>
                    <a:bodyPr/>
                    <a:lstStyle/>
                    <a:p>
                      <a:pPr algn="ctr">
                        <a:lnSpc>
                          <a:spcPct val="115000"/>
                        </a:lnSpc>
                        <a:spcBef>
                          <a:spcPts val="600"/>
                        </a:spcBef>
                        <a:spcAft>
                          <a:spcPts val="600"/>
                        </a:spcAft>
                      </a:pPr>
                      <a:r>
                        <a:rPr lang="en-US" sz="1200" b="1" kern="1200" dirty="0">
                          <a:solidFill>
                            <a:srgbClr val="002060"/>
                          </a:solidFill>
                          <a:latin typeface="Cambria"/>
                          <a:ea typeface="Times New Roman"/>
                          <a:cs typeface="Times New Roman"/>
                        </a:rPr>
                        <a:t>I</a:t>
                      </a:r>
                      <a:r>
                        <a:rPr lang="en-US" sz="1200" kern="1200" dirty="0">
                          <a:solidFill>
                            <a:srgbClr val="002060"/>
                          </a:solidFill>
                          <a:latin typeface="Calibri"/>
                          <a:ea typeface="Times New Roman"/>
                          <a:cs typeface="Times New Roman"/>
                        </a:rPr>
                        <a:t> </a:t>
                      </a:r>
                      <a:endParaRPr lang="en-US" sz="1100" dirty="0">
                        <a:latin typeface="Calibri"/>
                        <a:ea typeface="Calibri"/>
                        <a:cs typeface="Times New Roman"/>
                      </a:endParaRPr>
                    </a:p>
                  </a:txBody>
                  <a:tcPr marL="34925" marR="34925" marT="698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FFCC66"/>
                    </a:solidFill>
                  </a:tcPr>
                </a:tc>
                <a:tc>
                  <a:txBody>
                    <a:bodyPr/>
                    <a:lstStyle/>
                    <a:p>
                      <a:pPr algn="ctr">
                        <a:lnSpc>
                          <a:spcPct val="115000"/>
                        </a:lnSpc>
                        <a:spcBef>
                          <a:spcPts val="600"/>
                        </a:spcBef>
                        <a:spcAft>
                          <a:spcPts val="600"/>
                        </a:spcAft>
                      </a:pPr>
                      <a:r>
                        <a:rPr lang="en-US" sz="1200" b="1" kern="1200" dirty="0">
                          <a:solidFill>
                            <a:srgbClr val="002060"/>
                          </a:solidFill>
                          <a:latin typeface="Cambria"/>
                          <a:ea typeface="Times New Roman"/>
                          <a:cs typeface="Times New Roman"/>
                        </a:rPr>
                        <a:t>II</a:t>
                      </a:r>
                      <a:r>
                        <a:rPr lang="en-US" sz="1200" kern="1200" dirty="0">
                          <a:solidFill>
                            <a:srgbClr val="002060"/>
                          </a:solidFill>
                          <a:latin typeface="Calibri"/>
                          <a:ea typeface="Times New Roman"/>
                          <a:cs typeface="Times New Roman"/>
                        </a:rPr>
                        <a:t> </a:t>
                      </a:r>
                      <a:endParaRPr lang="en-US" sz="1100" dirty="0">
                        <a:latin typeface="Calibri"/>
                        <a:ea typeface="Calibri"/>
                        <a:cs typeface="Times New Roman"/>
                      </a:endParaRPr>
                    </a:p>
                  </a:txBody>
                  <a:tcPr marL="34925" marR="34925" marT="698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FFCC66"/>
                    </a:solidFill>
                  </a:tcPr>
                </a:tc>
                <a:tc>
                  <a:txBody>
                    <a:bodyPr/>
                    <a:lstStyle/>
                    <a:p>
                      <a:pPr algn="ctr">
                        <a:lnSpc>
                          <a:spcPct val="115000"/>
                        </a:lnSpc>
                        <a:spcBef>
                          <a:spcPts val="600"/>
                        </a:spcBef>
                        <a:spcAft>
                          <a:spcPts val="600"/>
                        </a:spcAft>
                      </a:pPr>
                      <a:r>
                        <a:rPr lang="en-US" sz="1200" b="1" kern="1200" dirty="0">
                          <a:solidFill>
                            <a:srgbClr val="002060"/>
                          </a:solidFill>
                          <a:latin typeface="Cambria"/>
                          <a:ea typeface="Times New Roman"/>
                          <a:cs typeface="Times New Roman"/>
                        </a:rPr>
                        <a:t>I</a:t>
                      </a:r>
                      <a:r>
                        <a:rPr lang="en-US" sz="1200" kern="1200" dirty="0">
                          <a:solidFill>
                            <a:srgbClr val="002060"/>
                          </a:solidFill>
                          <a:latin typeface="Calibri"/>
                          <a:ea typeface="Times New Roman"/>
                          <a:cs typeface="Times New Roman"/>
                        </a:rPr>
                        <a:t> </a:t>
                      </a:r>
                      <a:endParaRPr lang="en-US" sz="1100" dirty="0">
                        <a:latin typeface="Calibri"/>
                        <a:ea typeface="Calibri"/>
                        <a:cs typeface="Times New Roman"/>
                      </a:endParaRPr>
                    </a:p>
                  </a:txBody>
                  <a:tcPr marL="34925" marR="34925" marT="698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FFCC66"/>
                    </a:solidFill>
                  </a:tcPr>
                </a:tc>
                <a:tc>
                  <a:txBody>
                    <a:bodyPr/>
                    <a:lstStyle/>
                    <a:p>
                      <a:pPr algn="ctr">
                        <a:lnSpc>
                          <a:spcPct val="115000"/>
                        </a:lnSpc>
                        <a:spcBef>
                          <a:spcPts val="600"/>
                        </a:spcBef>
                        <a:spcAft>
                          <a:spcPts val="600"/>
                        </a:spcAft>
                      </a:pPr>
                      <a:r>
                        <a:rPr lang="en-US" sz="1200" b="1" kern="1200" dirty="0">
                          <a:solidFill>
                            <a:srgbClr val="002060"/>
                          </a:solidFill>
                          <a:latin typeface="Cambria"/>
                          <a:ea typeface="Times New Roman"/>
                          <a:cs typeface="Times New Roman"/>
                        </a:rPr>
                        <a:t>II</a:t>
                      </a:r>
                      <a:r>
                        <a:rPr lang="en-US" sz="1200" kern="1200" dirty="0">
                          <a:solidFill>
                            <a:srgbClr val="002060"/>
                          </a:solidFill>
                          <a:latin typeface="Calibri"/>
                          <a:ea typeface="Times New Roman"/>
                          <a:cs typeface="Times New Roman"/>
                        </a:rPr>
                        <a:t> </a:t>
                      </a:r>
                      <a:endParaRPr lang="en-US" sz="1100" dirty="0">
                        <a:latin typeface="Calibri"/>
                        <a:ea typeface="Calibri"/>
                        <a:cs typeface="Times New Roman"/>
                      </a:endParaRPr>
                    </a:p>
                  </a:txBody>
                  <a:tcPr marL="34925" marR="34925" marT="698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FFCC66"/>
                    </a:solidFill>
                  </a:tcPr>
                </a:tc>
                <a:tc>
                  <a:txBody>
                    <a:bodyPr/>
                    <a:lstStyle/>
                    <a:p>
                      <a:pPr algn="ctr">
                        <a:lnSpc>
                          <a:spcPct val="115000"/>
                        </a:lnSpc>
                        <a:spcBef>
                          <a:spcPts val="600"/>
                        </a:spcBef>
                        <a:spcAft>
                          <a:spcPts val="300"/>
                        </a:spcAft>
                      </a:pPr>
                      <a:r>
                        <a:rPr lang="sr-Latn-CS" sz="1200" b="1" kern="1200">
                          <a:solidFill>
                            <a:srgbClr val="002060"/>
                          </a:solidFill>
                          <a:latin typeface="Cambria"/>
                          <a:ea typeface="Times New Roman"/>
                          <a:cs typeface="Times New Roman"/>
                        </a:rPr>
                        <a:t>I</a:t>
                      </a:r>
                      <a:r>
                        <a:rPr lang="sr-Latn-CS" sz="1200" kern="1200">
                          <a:solidFill>
                            <a:srgbClr val="002060"/>
                          </a:solidFill>
                          <a:latin typeface="Calibri"/>
                          <a:ea typeface="Times New Roman"/>
                          <a:cs typeface="Times New Roman"/>
                        </a:rPr>
                        <a:t> </a:t>
                      </a:r>
                      <a:endParaRPr lang="en-US" sz="1100" dirty="0">
                        <a:latin typeface="Calibri"/>
                        <a:ea typeface="Calibri"/>
                        <a:cs typeface="Times New Roman"/>
                      </a:endParaRPr>
                    </a:p>
                  </a:txBody>
                  <a:tcPr marL="34925" marR="34925" marT="698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FFCC66"/>
                    </a:solidFill>
                  </a:tcPr>
                </a:tc>
                <a:tc>
                  <a:txBody>
                    <a:bodyPr/>
                    <a:lstStyle/>
                    <a:p>
                      <a:pPr algn="ctr">
                        <a:lnSpc>
                          <a:spcPct val="115000"/>
                        </a:lnSpc>
                        <a:spcBef>
                          <a:spcPts val="600"/>
                        </a:spcBef>
                        <a:spcAft>
                          <a:spcPts val="300"/>
                        </a:spcAft>
                      </a:pPr>
                      <a:r>
                        <a:rPr lang="en-US" sz="1200" b="1" kern="1200" dirty="0">
                          <a:solidFill>
                            <a:srgbClr val="002060"/>
                          </a:solidFill>
                          <a:latin typeface="Cambria"/>
                          <a:ea typeface="Times New Roman"/>
                          <a:cs typeface="Times New Roman"/>
                        </a:rPr>
                        <a:t>II</a:t>
                      </a:r>
                      <a:r>
                        <a:rPr lang="en-US" sz="1200" kern="1200" dirty="0">
                          <a:solidFill>
                            <a:srgbClr val="002060"/>
                          </a:solidFill>
                          <a:latin typeface="Calibri"/>
                          <a:ea typeface="Times New Roman"/>
                          <a:cs typeface="Times New Roman"/>
                        </a:rPr>
                        <a:t> </a:t>
                      </a:r>
                      <a:endParaRPr lang="en-US" sz="1100" dirty="0">
                        <a:latin typeface="Calibri"/>
                        <a:ea typeface="Calibri"/>
                        <a:cs typeface="Times New Roman"/>
                      </a:endParaRPr>
                    </a:p>
                  </a:txBody>
                  <a:tcPr marL="34925" marR="34925" marT="698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FFCC66"/>
                    </a:solidFill>
                  </a:tcPr>
                </a:tc>
                <a:tc vMerge="1">
                  <a:txBody>
                    <a:bodyPr/>
                    <a:lstStyle/>
                    <a:p>
                      <a:endParaRPr lang="en-US"/>
                    </a:p>
                  </a:txBody>
                  <a:tcPr/>
                </a:tc>
                <a:tc vMerge="1">
                  <a:txBody>
                    <a:bodyPr/>
                    <a:lstStyle/>
                    <a:p>
                      <a:endParaRPr lang="en-US"/>
                    </a:p>
                  </a:txBody>
                  <a:tcPr/>
                </a:tc>
                <a:tc vMerge="1">
                  <a:txBody>
                    <a:bodyPr/>
                    <a:lstStyle/>
                    <a:p>
                      <a:endParaRPr lang="en-US"/>
                    </a:p>
                  </a:txBody>
                  <a:tcPr/>
                </a:tc>
              </a:tr>
              <a:tr h="1350614">
                <a:tc>
                  <a:txBody>
                    <a:bodyPr/>
                    <a:lstStyle/>
                    <a:p>
                      <a:pPr algn="ctr">
                        <a:lnSpc>
                          <a:spcPct val="115000"/>
                        </a:lnSpc>
                        <a:spcBef>
                          <a:spcPts val="600"/>
                        </a:spcBef>
                        <a:spcAft>
                          <a:spcPts val="300"/>
                        </a:spcAft>
                      </a:pPr>
                      <a:r>
                        <a:rPr lang="en-US" sz="1200" b="1" kern="1200" dirty="0">
                          <a:solidFill>
                            <a:srgbClr val="002060"/>
                          </a:solidFill>
                          <a:latin typeface="Calibri"/>
                          <a:ea typeface="Times New Roman"/>
                          <a:cs typeface="Times New Roman"/>
                        </a:rPr>
                        <a:t>6.</a:t>
                      </a:r>
                      <a:endParaRPr lang="en-US" sz="1100" b="1" dirty="0">
                        <a:latin typeface="Calibri"/>
                        <a:ea typeface="Calibri"/>
                        <a:cs typeface="Times New Roman"/>
                      </a:endParaRPr>
                    </a:p>
                  </a:txBody>
                  <a:tcPr marL="48895" marR="48895" marT="889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lumMod val="75000"/>
                      </a:schemeClr>
                    </a:solidFill>
                  </a:tcPr>
                </a:tc>
                <a:tc>
                  <a:txBody>
                    <a:bodyPr/>
                    <a:lstStyle/>
                    <a:p>
                      <a:pPr algn="l">
                        <a:lnSpc>
                          <a:spcPct val="115000"/>
                        </a:lnSpc>
                        <a:spcBef>
                          <a:spcPts val="600"/>
                        </a:spcBef>
                        <a:spcAft>
                          <a:spcPts val="300"/>
                        </a:spcAft>
                      </a:pPr>
                      <a:r>
                        <a:rPr lang="en-US" sz="1400" b="1" kern="1200" dirty="0">
                          <a:solidFill>
                            <a:srgbClr val="002060"/>
                          </a:solidFill>
                          <a:latin typeface="Calibri"/>
                          <a:ea typeface="Times New Roman"/>
                          <a:cs typeface="Times New Roman"/>
                        </a:rPr>
                        <a:t>Provođenje podsticaja iz Akcionog plana u skladu sa rezultatima prethodno provedenih aktivnosti  3,4 i 5 </a:t>
                      </a:r>
                      <a:endParaRPr lang="en-US" sz="1100" dirty="0">
                        <a:latin typeface="Calibri"/>
                        <a:ea typeface="Calibri"/>
                        <a:cs typeface="Times New Roman"/>
                      </a:endParaRPr>
                    </a:p>
                  </a:txBody>
                  <a:tcPr marL="64770" marR="77470" marT="889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lumMod val="75000"/>
                      </a:schemeClr>
                    </a:solidFill>
                  </a:tcPr>
                </a:tc>
                <a:tc>
                  <a:txBody>
                    <a:bodyPr/>
                    <a:lstStyle/>
                    <a:p>
                      <a:pPr algn="ctr"/>
                      <a:endParaRPr lang="en-US" sz="1100" dirty="0">
                        <a:latin typeface="Calibri"/>
                        <a:ea typeface="Times New Roman"/>
                      </a:endParaRPr>
                    </a:p>
                  </a:txBody>
                  <a:tcPr marL="48895" marR="48895" marT="889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gn="ctr"/>
                      <a:endParaRPr lang="en-US" sz="1100" dirty="0">
                        <a:latin typeface="Calibri"/>
                        <a:ea typeface="Times New Roman"/>
                      </a:endParaRPr>
                    </a:p>
                  </a:txBody>
                  <a:tcPr marL="48895" marR="48895" marT="889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gn="ctr"/>
                      <a:endParaRPr lang="en-US" sz="1100" dirty="0">
                        <a:latin typeface="Calibri"/>
                        <a:ea typeface="Times New Roman"/>
                      </a:endParaRPr>
                    </a:p>
                  </a:txBody>
                  <a:tcPr marL="48895" marR="48895" marT="889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0070C0"/>
                    </a:solidFill>
                  </a:tcPr>
                </a:tc>
                <a:tc>
                  <a:txBody>
                    <a:bodyPr/>
                    <a:lstStyle/>
                    <a:p>
                      <a:pPr algn="ctr"/>
                      <a:endParaRPr lang="en-US" sz="1100" dirty="0">
                        <a:latin typeface="Calibri"/>
                        <a:ea typeface="Times New Roman"/>
                      </a:endParaRPr>
                    </a:p>
                  </a:txBody>
                  <a:tcPr marL="48895" marR="48895" marT="889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0070C0"/>
                    </a:solidFill>
                  </a:tcPr>
                </a:tc>
                <a:tc>
                  <a:txBody>
                    <a:bodyPr/>
                    <a:lstStyle/>
                    <a:p>
                      <a:pPr algn="ctr"/>
                      <a:endParaRPr lang="en-US" sz="1100" dirty="0">
                        <a:latin typeface="Calibri"/>
                        <a:ea typeface="Times New Roman"/>
                      </a:endParaRPr>
                    </a:p>
                  </a:txBody>
                  <a:tcPr marL="48895" marR="48895" marT="889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0070C0"/>
                    </a:solidFill>
                  </a:tcPr>
                </a:tc>
                <a:tc>
                  <a:txBody>
                    <a:bodyPr/>
                    <a:lstStyle/>
                    <a:p>
                      <a:pPr algn="ctr"/>
                      <a:endParaRPr lang="en-US" sz="1100" dirty="0">
                        <a:latin typeface="Calibri"/>
                        <a:ea typeface="Times New Roman"/>
                      </a:endParaRPr>
                    </a:p>
                  </a:txBody>
                  <a:tcPr marL="48895" marR="48895" marT="889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0070C0"/>
                    </a:solidFill>
                  </a:tcPr>
                </a:tc>
                <a:tc>
                  <a:txBody>
                    <a:bodyPr/>
                    <a:lstStyle/>
                    <a:p>
                      <a:pPr algn="ctr"/>
                      <a:endParaRPr lang="en-US" sz="1100" dirty="0">
                        <a:latin typeface="Calibri"/>
                        <a:ea typeface="Times New Roman"/>
                      </a:endParaRPr>
                    </a:p>
                  </a:txBody>
                  <a:tcPr marL="48895" marR="48895" marT="889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0070C0"/>
                    </a:solidFill>
                  </a:tcPr>
                </a:tc>
                <a:tc>
                  <a:txBody>
                    <a:bodyPr/>
                    <a:lstStyle/>
                    <a:p>
                      <a:pPr algn="ctr"/>
                      <a:endParaRPr lang="en-US" sz="1100" dirty="0">
                        <a:latin typeface="Calibri"/>
                        <a:ea typeface="Times New Roman"/>
                      </a:endParaRPr>
                    </a:p>
                  </a:txBody>
                  <a:tcPr marL="48895" marR="48895" marT="889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0070C0"/>
                    </a:solidFill>
                  </a:tcPr>
                </a:tc>
                <a:tc>
                  <a:txBody>
                    <a:bodyPr/>
                    <a:lstStyle/>
                    <a:p>
                      <a:pPr algn="ctr"/>
                      <a:endParaRPr lang="en-US" sz="1100" dirty="0">
                        <a:latin typeface="Calibri"/>
                        <a:ea typeface="Times New Roman"/>
                      </a:endParaRPr>
                    </a:p>
                  </a:txBody>
                  <a:tcPr marL="48895" marR="48895" marT="889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0070C0"/>
                    </a:solidFill>
                  </a:tcPr>
                </a:tc>
                <a:tc>
                  <a:txBody>
                    <a:bodyPr/>
                    <a:lstStyle/>
                    <a:p>
                      <a:pPr algn="ctr"/>
                      <a:endParaRPr lang="en-US" sz="1100" dirty="0">
                        <a:latin typeface="Calibri"/>
                        <a:ea typeface="Times New Roman"/>
                      </a:endParaRPr>
                    </a:p>
                  </a:txBody>
                  <a:tcPr marL="48895" marR="48895" marT="889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0070C0"/>
                    </a:solidFill>
                  </a:tcPr>
                </a:tc>
                <a:tc>
                  <a:txBody>
                    <a:bodyPr/>
                    <a:lstStyle/>
                    <a:p>
                      <a:pPr algn="l">
                        <a:lnSpc>
                          <a:spcPct val="115000"/>
                        </a:lnSpc>
                        <a:spcBef>
                          <a:spcPts val="600"/>
                        </a:spcBef>
                        <a:spcAft>
                          <a:spcPts val="300"/>
                        </a:spcAft>
                      </a:pPr>
                      <a:r>
                        <a:rPr lang="en-US" sz="1200" b="1" kern="1200" dirty="0">
                          <a:solidFill>
                            <a:srgbClr val="002060"/>
                          </a:solidFill>
                          <a:latin typeface="Calibri"/>
                          <a:ea typeface="Times New Roman"/>
                          <a:cs typeface="Times New Roman"/>
                        </a:rPr>
                        <a:t>Partner </a:t>
                      </a:r>
                      <a:r>
                        <a:rPr lang="sr-Cyrl-CS" sz="1200" b="1" kern="1200" dirty="0">
                          <a:solidFill>
                            <a:srgbClr val="002060"/>
                          </a:solidFill>
                          <a:latin typeface="Calibri"/>
                          <a:ea typeface="Times New Roman"/>
                          <a:cs typeface="Times New Roman"/>
                        </a:rPr>
                        <a:t>koga</a:t>
                      </a:r>
                      <a:r>
                        <a:rPr lang="en-US" sz="1200" b="1" kern="1200" dirty="0">
                          <a:solidFill>
                            <a:srgbClr val="002060"/>
                          </a:solidFill>
                          <a:latin typeface="Calibri"/>
                          <a:ea typeface="Times New Roman"/>
                          <a:cs typeface="Times New Roman"/>
                        </a:rPr>
                        <a:t>  odabere Vlada RS </a:t>
                      </a:r>
                      <a:r>
                        <a:rPr lang="sr-Cyrl-CS" sz="1200" b="1" kern="1200" dirty="0">
                          <a:solidFill>
                            <a:srgbClr val="002060"/>
                          </a:solidFill>
                          <a:latin typeface="Calibri"/>
                          <a:ea typeface="Times New Roman"/>
                          <a:cs typeface="Times New Roman"/>
                        </a:rPr>
                        <a:t>iz</a:t>
                      </a:r>
                      <a:r>
                        <a:rPr lang="en-US" sz="1200" b="1" kern="1200" dirty="0">
                          <a:solidFill>
                            <a:srgbClr val="002060"/>
                          </a:solidFill>
                          <a:latin typeface="Calibri"/>
                          <a:ea typeface="Times New Roman"/>
                          <a:cs typeface="Times New Roman"/>
                        </a:rPr>
                        <a:t>među učesni</a:t>
                      </a:r>
                      <a:r>
                        <a:rPr lang="sr-Cyrl-CS" sz="1200" b="1" kern="1200" dirty="0">
                          <a:solidFill>
                            <a:srgbClr val="002060"/>
                          </a:solidFill>
                          <a:latin typeface="Calibri"/>
                          <a:ea typeface="Times New Roman"/>
                          <a:cs typeface="Times New Roman"/>
                        </a:rPr>
                        <a:t>k</a:t>
                      </a:r>
                      <a:r>
                        <a:rPr lang="en-US" sz="1200" b="1" kern="1200" dirty="0">
                          <a:solidFill>
                            <a:srgbClr val="002060"/>
                          </a:solidFill>
                          <a:latin typeface="Calibri"/>
                          <a:ea typeface="Times New Roman"/>
                          <a:cs typeface="Times New Roman"/>
                        </a:rPr>
                        <a:t>a u procesu razvoja zone</a:t>
                      </a:r>
                      <a:r>
                        <a:rPr lang="en-US" sz="1200" kern="1200" dirty="0">
                          <a:solidFill>
                            <a:srgbClr val="002060"/>
                          </a:solidFill>
                          <a:latin typeface="Calibri"/>
                          <a:ea typeface="Times New Roman"/>
                          <a:cs typeface="Times New Roman"/>
                        </a:rPr>
                        <a:t> </a:t>
                      </a:r>
                      <a:endParaRPr lang="en-US" sz="1100" dirty="0">
                        <a:latin typeface="Calibri"/>
                        <a:ea typeface="Calibri"/>
                        <a:cs typeface="Times New Roman"/>
                      </a:endParaRPr>
                    </a:p>
                  </a:txBody>
                  <a:tcPr marT="889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gradFill flip="none" rotWithShape="1">
                      <a:gsLst>
                        <a:gs pos="0">
                          <a:srgbClr val="99CCFF">
                            <a:shade val="30000"/>
                            <a:satMod val="115000"/>
                          </a:srgbClr>
                        </a:gs>
                        <a:gs pos="50000">
                          <a:srgbClr val="99CCFF">
                            <a:shade val="67500"/>
                            <a:satMod val="115000"/>
                          </a:srgbClr>
                        </a:gs>
                        <a:gs pos="100000">
                          <a:srgbClr val="99CCFF">
                            <a:shade val="100000"/>
                            <a:satMod val="115000"/>
                          </a:srgbClr>
                        </a:gs>
                      </a:gsLst>
                      <a:lin ang="2700000" scaled="1"/>
                      <a:tileRect/>
                    </a:gradFill>
                  </a:tcPr>
                </a:tc>
                <a:tc>
                  <a:txBody>
                    <a:bodyPr/>
                    <a:lstStyle/>
                    <a:p>
                      <a:pPr algn="r">
                        <a:lnSpc>
                          <a:spcPct val="115000"/>
                        </a:lnSpc>
                        <a:spcBef>
                          <a:spcPts val="600"/>
                        </a:spcBef>
                        <a:spcAft>
                          <a:spcPts val="300"/>
                        </a:spcAft>
                      </a:pPr>
                      <a:r>
                        <a:rPr lang="en-US" sz="1400" b="1" kern="1200" dirty="0">
                          <a:solidFill>
                            <a:srgbClr val="C00000"/>
                          </a:solidFill>
                          <a:latin typeface="Calibri"/>
                          <a:ea typeface="Times New Roman"/>
                          <a:cs typeface="Times New Roman"/>
                        </a:rPr>
                        <a:t>10 %</a:t>
                      </a:r>
                      <a:endParaRPr lang="en-US" sz="1100" dirty="0">
                        <a:latin typeface="Calibri"/>
                        <a:ea typeface="Calibri"/>
                        <a:cs typeface="Times New Roman"/>
                      </a:endParaRPr>
                    </a:p>
                  </a:txBody>
                  <a:tcPr marL="0" marT="889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gradFill flip="none" rotWithShape="1">
                      <a:gsLst>
                        <a:gs pos="0">
                          <a:srgbClr val="99CCFF">
                            <a:shade val="30000"/>
                            <a:satMod val="115000"/>
                          </a:srgbClr>
                        </a:gs>
                        <a:gs pos="50000">
                          <a:srgbClr val="99CCFF">
                            <a:shade val="67500"/>
                            <a:satMod val="115000"/>
                          </a:srgbClr>
                        </a:gs>
                        <a:gs pos="100000">
                          <a:srgbClr val="99CCFF">
                            <a:shade val="100000"/>
                            <a:satMod val="115000"/>
                          </a:srgbClr>
                        </a:gs>
                      </a:gsLst>
                      <a:lin ang="2700000" scaled="1"/>
                      <a:tileRect/>
                    </a:gradFill>
                  </a:tcPr>
                </a:tc>
                <a:tc>
                  <a:txBody>
                    <a:bodyPr/>
                    <a:lstStyle/>
                    <a:p>
                      <a:pPr algn="r">
                        <a:lnSpc>
                          <a:spcPct val="115000"/>
                        </a:lnSpc>
                        <a:spcBef>
                          <a:spcPts val="600"/>
                        </a:spcBef>
                        <a:spcAft>
                          <a:spcPts val="300"/>
                        </a:spcAft>
                      </a:pPr>
                      <a:r>
                        <a:rPr lang="en-US" sz="1400" b="1" kern="1200" dirty="0">
                          <a:solidFill>
                            <a:srgbClr val="C00000"/>
                          </a:solidFill>
                          <a:latin typeface="Calibri"/>
                          <a:ea typeface="Times New Roman"/>
                          <a:cs typeface="Times New Roman"/>
                        </a:rPr>
                        <a:t>90 %</a:t>
                      </a:r>
                      <a:endParaRPr lang="en-US" sz="1100" dirty="0">
                        <a:latin typeface="Calibri"/>
                        <a:ea typeface="Calibri"/>
                        <a:cs typeface="Times New Roman"/>
                      </a:endParaRPr>
                    </a:p>
                  </a:txBody>
                  <a:tcPr marL="0" marT="889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gradFill flip="none" rotWithShape="1">
                      <a:gsLst>
                        <a:gs pos="0">
                          <a:srgbClr val="99CCFF">
                            <a:shade val="30000"/>
                            <a:satMod val="115000"/>
                          </a:srgbClr>
                        </a:gs>
                        <a:gs pos="50000">
                          <a:srgbClr val="99CCFF">
                            <a:shade val="67500"/>
                            <a:satMod val="115000"/>
                          </a:srgbClr>
                        </a:gs>
                        <a:gs pos="100000">
                          <a:srgbClr val="99CCFF">
                            <a:shade val="100000"/>
                            <a:satMod val="115000"/>
                          </a:srgbClr>
                        </a:gs>
                      </a:gsLst>
                      <a:lin ang="2700000" scaled="1"/>
                      <a:tileRect/>
                    </a:gradFill>
                  </a:tcPr>
                </a:tc>
              </a:tr>
              <a:tr h="1066800">
                <a:tc>
                  <a:txBody>
                    <a:bodyPr/>
                    <a:lstStyle/>
                    <a:p>
                      <a:pPr algn="ctr">
                        <a:lnSpc>
                          <a:spcPct val="115000"/>
                        </a:lnSpc>
                        <a:spcBef>
                          <a:spcPts val="600"/>
                        </a:spcBef>
                        <a:spcAft>
                          <a:spcPts val="300"/>
                        </a:spcAft>
                      </a:pPr>
                      <a:r>
                        <a:rPr lang="en-US" sz="1200" b="1" kern="1200" dirty="0">
                          <a:solidFill>
                            <a:srgbClr val="002060"/>
                          </a:solidFill>
                          <a:latin typeface="Calibri"/>
                          <a:ea typeface="Times New Roman"/>
                          <a:cs typeface="Times New Roman"/>
                        </a:rPr>
                        <a:t>7.</a:t>
                      </a:r>
                      <a:endParaRPr lang="en-US" sz="1100" b="1" dirty="0">
                        <a:latin typeface="Calibri"/>
                        <a:ea typeface="Calibri"/>
                        <a:cs typeface="Times New Roman"/>
                      </a:endParaRPr>
                    </a:p>
                  </a:txBody>
                  <a:tcPr marL="48895" marR="48895" marT="889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lumMod val="75000"/>
                      </a:schemeClr>
                    </a:solidFill>
                  </a:tcPr>
                </a:tc>
                <a:tc>
                  <a:txBody>
                    <a:bodyPr/>
                    <a:lstStyle/>
                    <a:p>
                      <a:pPr algn="l">
                        <a:lnSpc>
                          <a:spcPct val="115000"/>
                        </a:lnSpc>
                        <a:spcBef>
                          <a:spcPts val="600"/>
                        </a:spcBef>
                        <a:spcAft>
                          <a:spcPts val="300"/>
                        </a:spcAft>
                      </a:pPr>
                      <a:r>
                        <a:rPr lang="en-US" sz="1400" b="1" kern="1200" dirty="0">
                          <a:solidFill>
                            <a:srgbClr val="002060"/>
                          </a:solidFill>
                          <a:latin typeface="Calibri"/>
                          <a:ea typeface="Times New Roman"/>
                          <a:cs typeface="Times New Roman"/>
                        </a:rPr>
                        <a:t>Organizacija studijskih putovanja učesnika u procesu, u cilju upoznavanja dobrih praksi  </a:t>
                      </a:r>
                      <a:endParaRPr lang="en-US" sz="1100" dirty="0">
                        <a:latin typeface="Calibri"/>
                        <a:ea typeface="Calibri"/>
                        <a:cs typeface="Times New Roman"/>
                      </a:endParaRPr>
                    </a:p>
                  </a:txBody>
                  <a:tcPr marL="64770" marR="77470" marT="889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lumMod val="75000"/>
                      </a:schemeClr>
                    </a:solidFill>
                  </a:tcPr>
                </a:tc>
                <a:tc>
                  <a:txBody>
                    <a:bodyPr/>
                    <a:lstStyle/>
                    <a:p>
                      <a:pPr algn="ctr"/>
                      <a:endParaRPr lang="en-US" sz="1100" dirty="0">
                        <a:latin typeface="Calibri"/>
                        <a:ea typeface="Times New Roman"/>
                      </a:endParaRPr>
                    </a:p>
                  </a:txBody>
                  <a:tcPr marL="48895" marR="48895" marT="889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0070C0"/>
                    </a:solidFill>
                  </a:tcPr>
                </a:tc>
                <a:tc>
                  <a:txBody>
                    <a:bodyPr/>
                    <a:lstStyle/>
                    <a:p>
                      <a:pPr algn="ctr"/>
                      <a:endParaRPr lang="en-US" sz="1100" dirty="0">
                        <a:latin typeface="Calibri"/>
                        <a:ea typeface="Times New Roman"/>
                      </a:endParaRPr>
                    </a:p>
                  </a:txBody>
                  <a:tcPr marL="48895" marR="48895" marT="889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gn="ctr"/>
                      <a:endParaRPr lang="en-US" sz="1100" dirty="0">
                        <a:latin typeface="Calibri"/>
                        <a:ea typeface="Times New Roman"/>
                      </a:endParaRPr>
                    </a:p>
                  </a:txBody>
                  <a:tcPr marL="48895" marR="48895" marT="889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0070C0"/>
                    </a:solidFill>
                  </a:tcPr>
                </a:tc>
                <a:tc>
                  <a:txBody>
                    <a:bodyPr/>
                    <a:lstStyle/>
                    <a:p>
                      <a:pPr algn="ctr"/>
                      <a:endParaRPr lang="en-US" sz="1100" dirty="0">
                        <a:latin typeface="Calibri"/>
                        <a:ea typeface="Times New Roman"/>
                      </a:endParaRPr>
                    </a:p>
                  </a:txBody>
                  <a:tcPr marL="48895" marR="48895" marT="889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gn="ctr"/>
                      <a:endParaRPr lang="en-US" sz="1100" dirty="0">
                        <a:latin typeface="Calibri"/>
                        <a:ea typeface="Times New Roman"/>
                      </a:endParaRPr>
                    </a:p>
                  </a:txBody>
                  <a:tcPr marL="48895" marR="48895" marT="889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0070C0"/>
                    </a:solidFill>
                  </a:tcPr>
                </a:tc>
                <a:tc>
                  <a:txBody>
                    <a:bodyPr/>
                    <a:lstStyle/>
                    <a:p>
                      <a:pPr algn="ctr"/>
                      <a:endParaRPr lang="en-US" sz="1100" dirty="0">
                        <a:latin typeface="Calibri"/>
                        <a:ea typeface="Times New Roman"/>
                      </a:endParaRPr>
                    </a:p>
                  </a:txBody>
                  <a:tcPr marL="48895" marR="48895" marT="889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gn="ctr"/>
                      <a:endParaRPr lang="en-US" sz="1100" dirty="0">
                        <a:latin typeface="Calibri"/>
                        <a:ea typeface="Times New Roman"/>
                      </a:endParaRPr>
                    </a:p>
                  </a:txBody>
                  <a:tcPr marL="48895" marR="48895" marT="889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gn="ctr"/>
                      <a:endParaRPr lang="en-US" sz="1100" dirty="0">
                        <a:latin typeface="Calibri"/>
                        <a:ea typeface="Times New Roman"/>
                      </a:endParaRPr>
                    </a:p>
                  </a:txBody>
                  <a:tcPr marL="48895" marR="48895" marT="889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gn="ctr"/>
                      <a:endParaRPr lang="en-US" sz="1100" dirty="0">
                        <a:latin typeface="Calibri"/>
                        <a:ea typeface="Times New Roman"/>
                      </a:endParaRPr>
                    </a:p>
                  </a:txBody>
                  <a:tcPr marL="48895" marR="48895" marT="889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gn="ctr"/>
                      <a:endParaRPr lang="en-US" sz="1100" dirty="0">
                        <a:latin typeface="Calibri"/>
                        <a:ea typeface="Times New Roman"/>
                      </a:endParaRPr>
                    </a:p>
                  </a:txBody>
                  <a:tcPr marL="48895" marR="48895" marT="889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gn="ctr">
                        <a:lnSpc>
                          <a:spcPct val="115000"/>
                        </a:lnSpc>
                        <a:spcBef>
                          <a:spcPts val="600"/>
                        </a:spcBef>
                        <a:spcAft>
                          <a:spcPts val="300"/>
                        </a:spcAft>
                      </a:pPr>
                      <a:r>
                        <a:rPr lang="en-US" sz="1200" b="1" kern="1200" dirty="0">
                          <a:solidFill>
                            <a:srgbClr val="002060"/>
                          </a:solidFill>
                          <a:latin typeface="Calibri"/>
                          <a:ea typeface="Times New Roman"/>
                          <a:cs typeface="Times New Roman"/>
                        </a:rPr>
                        <a:t>RARS</a:t>
                      </a:r>
                      <a:r>
                        <a:rPr lang="en-US" sz="1200" kern="1200" dirty="0">
                          <a:solidFill>
                            <a:srgbClr val="002060"/>
                          </a:solidFill>
                          <a:latin typeface="Calibri"/>
                          <a:ea typeface="Times New Roman"/>
                          <a:cs typeface="Times New Roman"/>
                        </a:rPr>
                        <a:t> </a:t>
                      </a:r>
                      <a:endParaRPr lang="en-US" sz="1100" dirty="0">
                        <a:latin typeface="Calibri"/>
                        <a:ea typeface="Calibri"/>
                        <a:cs typeface="Times New Roman"/>
                      </a:endParaRPr>
                    </a:p>
                  </a:txBody>
                  <a:tcPr marL="48895" marR="48895" marT="889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gradFill flip="none" rotWithShape="1">
                      <a:gsLst>
                        <a:gs pos="0">
                          <a:srgbClr val="99CCFF">
                            <a:shade val="30000"/>
                            <a:satMod val="115000"/>
                          </a:srgbClr>
                        </a:gs>
                        <a:gs pos="50000">
                          <a:srgbClr val="99CCFF">
                            <a:shade val="67500"/>
                            <a:satMod val="115000"/>
                          </a:srgbClr>
                        </a:gs>
                        <a:gs pos="100000">
                          <a:srgbClr val="99CCFF">
                            <a:shade val="100000"/>
                            <a:satMod val="115000"/>
                          </a:srgbClr>
                        </a:gs>
                      </a:gsLst>
                      <a:lin ang="2700000" scaled="1"/>
                      <a:tileRect/>
                    </a:gradFill>
                  </a:tcPr>
                </a:tc>
                <a:tc>
                  <a:txBody>
                    <a:bodyPr/>
                    <a:lstStyle/>
                    <a:p>
                      <a:pPr algn="r">
                        <a:lnSpc>
                          <a:spcPct val="115000"/>
                        </a:lnSpc>
                        <a:spcBef>
                          <a:spcPts val="600"/>
                        </a:spcBef>
                        <a:spcAft>
                          <a:spcPts val="300"/>
                        </a:spcAft>
                      </a:pPr>
                      <a:r>
                        <a:rPr lang="en-US" sz="1400" b="1" kern="1200" dirty="0">
                          <a:solidFill>
                            <a:srgbClr val="C00000"/>
                          </a:solidFill>
                          <a:latin typeface="Calibri"/>
                          <a:ea typeface="Times New Roman"/>
                          <a:cs typeface="Times New Roman"/>
                        </a:rPr>
                        <a:t>--</a:t>
                      </a:r>
                      <a:endParaRPr lang="en-US" sz="1100" dirty="0">
                        <a:latin typeface="Calibri"/>
                        <a:ea typeface="Calibri"/>
                        <a:cs typeface="Times New Roman"/>
                      </a:endParaRPr>
                    </a:p>
                  </a:txBody>
                  <a:tcPr marL="0" marT="889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gradFill flip="none" rotWithShape="1">
                      <a:gsLst>
                        <a:gs pos="0">
                          <a:srgbClr val="99CCFF">
                            <a:shade val="30000"/>
                            <a:satMod val="115000"/>
                          </a:srgbClr>
                        </a:gs>
                        <a:gs pos="50000">
                          <a:srgbClr val="99CCFF">
                            <a:shade val="67500"/>
                            <a:satMod val="115000"/>
                          </a:srgbClr>
                        </a:gs>
                        <a:gs pos="100000">
                          <a:srgbClr val="99CCFF">
                            <a:shade val="100000"/>
                            <a:satMod val="115000"/>
                          </a:srgbClr>
                        </a:gs>
                      </a:gsLst>
                      <a:lin ang="2700000" scaled="1"/>
                      <a:tileRect/>
                    </a:gradFill>
                  </a:tcPr>
                </a:tc>
                <a:tc>
                  <a:txBody>
                    <a:bodyPr/>
                    <a:lstStyle/>
                    <a:p>
                      <a:pPr algn="r">
                        <a:lnSpc>
                          <a:spcPct val="115000"/>
                        </a:lnSpc>
                        <a:spcBef>
                          <a:spcPts val="600"/>
                        </a:spcBef>
                        <a:spcAft>
                          <a:spcPts val="300"/>
                        </a:spcAft>
                      </a:pPr>
                      <a:r>
                        <a:rPr lang="en-US" sz="1400" b="1" kern="1200" dirty="0">
                          <a:solidFill>
                            <a:srgbClr val="C00000"/>
                          </a:solidFill>
                          <a:latin typeface="Calibri"/>
                          <a:ea typeface="Times New Roman"/>
                          <a:cs typeface="Times New Roman"/>
                        </a:rPr>
                        <a:t>100 %</a:t>
                      </a:r>
                      <a:endParaRPr lang="en-US" sz="1100" dirty="0">
                        <a:latin typeface="Calibri"/>
                        <a:ea typeface="Calibri"/>
                        <a:cs typeface="Times New Roman"/>
                      </a:endParaRPr>
                    </a:p>
                  </a:txBody>
                  <a:tcPr marL="0" marT="889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gradFill flip="none" rotWithShape="1">
                      <a:gsLst>
                        <a:gs pos="0">
                          <a:srgbClr val="99CCFF">
                            <a:shade val="30000"/>
                            <a:satMod val="115000"/>
                          </a:srgbClr>
                        </a:gs>
                        <a:gs pos="50000">
                          <a:srgbClr val="99CCFF">
                            <a:shade val="67500"/>
                            <a:satMod val="115000"/>
                          </a:srgbClr>
                        </a:gs>
                        <a:gs pos="100000">
                          <a:srgbClr val="99CCFF">
                            <a:shade val="100000"/>
                            <a:satMod val="115000"/>
                          </a:srgbClr>
                        </a:gs>
                      </a:gsLst>
                      <a:lin ang="2700000" scaled="1"/>
                      <a:tileRect/>
                    </a:gradFill>
                  </a:tcPr>
                </a:tc>
              </a:tr>
              <a:tr h="1524000">
                <a:tc>
                  <a:txBody>
                    <a:bodyPr/>
                    <a:lstStyle/>
                    <a:p>
                      <a:pPr algn="ctr">
                        <a:lnSpc>
                          <a:spcPct val="115000"/>
                        </a:lnSpc>
                        <a:spcBef>
                          <a:spcPts val="600"/>
                        </a:spcBef>
                        <a:spcAft>
                          <a:spcPts val="300"/>
                        </a:spcAft>
                      </a:pPr>
                      <a:r>
                        <a:rPr lang="en-US" sz="1200" b="1" kern="1200" dirty="0">
                          <a:solidFill>
                            <a:srgbClr val="002060"/>
                          </a:solidFill>
                          <a:latin typeface="Calibri"/>
                          <a:ea typeface="Times New Roman"/>
                          <a:cs typeface="Times New Roman"/>
                        </a:rPr>
                        <a:t>8.</a:t>
                      </a:r>
                      <a:endParaRPr lang="en-US" sz="1100" b="1" dirty="0">
                        <a:latin typeface="Calibri"/>
                        <a:ea typeface="Calibri"/>
                        <a:cs typeface="Times New Roman"/>
                      </a:endParaRPr>
                    </a:p>
                  </a:txBody>
                  <a:tcPr marL="48895" marR="48895" marT="889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lumMod val="75000"/>
                      </a:schemeClr>
                    </a:solidFill>
                  </a:tcPr>
                </a:tc>
                <a:tc>
                  <a:txBody>
                    <a:bodyPr/>
                    <a:lstStyle/>
                    <a:p>
                      <a:pPr algn="l">
                        <a:lnSpc>
                          <a:spcPct val="115000"/>
                        </a:lnSpc>
                        <a:spcBef>
                          <a:spcPts val="600"/>
                        </a:spcBef>
                        <a:spcAft>
                          <a:spcPts val="300"/>
                        </a:spcAft>
                      </a:pPr>
                      <a:r>
                        <a:rPr lang="en-US" sz="1400" b="1" kern="1200" dirty="0">
                          <a:solidFill>
                            <a:srgbClr val="002060"/>
                          </a:solidFill>
                          <a:latin typeface="Calibri"/>
                          <a:ea typeface="Times New Roman"/>
                          <a:cs typeface="Times New Roman"/>
                        </a:rPr>
                        <a:t>Permanentna promocija investicijskih mogućnosti u skladu sa dinamikom realizacije prethodno provedenih aktivnosti Akcionog plana</a:t>
                      </a:r>
                      <a:r>
                        <a:rPr lang="en-US" sz="1400" kern="1200" dirty="0">
                          <a:solidFill>
                            <a:srgbClr val="002060"/>
                          </a:solidFill>
                          <a:latin typeface="Calibri"/>
                          <a:ea typeface="Times New Roman"/>
                          <a:cs typeface="Times New Roman"/>
                        </a:rPr>
                        <a:t> </a:t>
                      </a:r>
                      <a:endParaRPr lang="en-US" sz="1100" dirty="0">
                        <a:latin typeface="Calibri"/>
                        <a:ea typeface="Calibri"/>
                        <a:cs typeface="Times New Roman"/>
                      </a:endParaRPr>
                    </a:p>
                  </a:txBody>
                  <a:tcPr marL="64770" marR="77470" marT="889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lumMod val="75000"/>
                      </a:schemeClr>
                    </a:solidFill>
                  </a:tcPr>
                </a:tc>
                <a:tc>
                  <a:txBody>
                    <a:bodyPr/>
                    <a:lstStyle/>
                    <a:p>
                      <a:pPr algn="ctr"/>
                      <a:endParaRPr lang="en-US" sz="1100" dirty="0">
                        <a:latin typeface="Calibri"/>
                        <a:ea typeface="Times New Roman"/>
                      </a:endParaRPr>
                    </a:p>
                  </a:txBody>
                  <a:tcPr marL="48895" marR="48895" marT="889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gn="ctr"/>
                      <a:endParaRPr lang="en-US" sz="1100" dirty="0">
                        <a:latin typeface="Calibri"/>
                        <a:ea typeface="Times New Roman"/>
                      </a:endParaRPr>
                    </a:p>
                  </a:txBody>
                  <a:tcPr marL="48895" marR="48895" marT="889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gn="ctr"/>
                      <a:endParaRPr lang="en-US" sz="1100" dirty="0">
                        <a:latin typeface="Calibri"/>
                        <a:ea typeface="Times New Roman"/>
                      </a:endParaRPr>
                    </a:p>
                  </a:txBody>
                  <a:tcPr marL="48895" marR="48895" marT="889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gn="ctr"/>
                      <a:endParaRPr lang="en-US" sz="1100" dirty="0">
                        <a:latin typeface="Calibri"/>
                        <a:ea typeface="Times New Roman"/>
                      </a:endParaRPr>
                    </a:p>
                  </a:txBody>
                  <a:tcPr marL="48895" marR="48895" marT="889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0070C0"/>
                    </a:solidFill>
                  </a:tcPr>
                </a:tc>
                <a:tc>
                  <a:txBody>
                    <a:bodyPr/>
                    <a:lstStyle/>
                    <a:p>
                      <a:pPr algn="ctr"/>
                      <a:endParaRPr lang="en-US" sz="1100" dirty="0">
                        <a:latin typeface="Calibri"/>
                        <a:ea typeface="Times New Roman"/>
                      </a:endParaRPr>
                    </a:p>
                  </a:txBody>
                  <a:tcPr marL="48895" marR="48895" marT="889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gn="ctr"/>
                      <a:endParaRPr lang="en-US" sz="1100" dirty="0">
                        <a:latin typeface="Calibri"/>
                        <a:ea typeface="Times New Roman"/>
                      </a:endParaRPr>
                    </a:p>
                  </a:txBody>
                  <a:tcPr marL="48895" marR="48895" marT="889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0070C0"/>
                    </a:solidFill>
                  </a:tcPr>
                </a:tc>
                <a:tc>
                  <a:txBody>
                    <a:bodyPr/>
                    <a:lstStyle/>
                    <a:p>
                      <a:pPr algn="ctr"/>
                      <a:endParaRPr lang="en-US" sz="1100" dirty="0">
                        <a:latin typeface="Calibri"/>
                        <a:ea typeface="Times New Roman"/>
                      </a:endParaRPr>
                    </a:p>
                  </a:txBody>
                  <a:tcPr marL="48895" marR="48895" marT="889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gn="ctr"/>
                      <a:endParaRPr lang="en-US" sz="1100" dirty="0">
                        <a:latin typeface="Calibri"/>
                        <a:ea typeface="Times New Roman"/>
                      </a:endParaRPr>
                    </a:p>
                  </a:txBody>
                  <a:tcPr marL="48895" marR="48895" marT="889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0070C0"/>
                    </a:solidFill>
                  </a:tcPr>
                </a:tc>
                <a:tc>
                  <a:txBody>
                    <a:bodyPr/>
                    <a:lstStyle/>
                    <a:p>
                      <a:pPr algn="ctr"/>
                      <a:endParaRPr lang="en-US" sz="1100" dirty="0">
                        <a:latin typeface="Calibri"/>
                        <a:ea typeface="Times New Roman"/>
                      </a:endParaRPr>
                    </a:p>
                  </a:txBody>
                  <a:tcPr marL="48895" marR="48895" marT="889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0070C0"/>
                    </a:solidFill>
                  </a:tcPr>
                </a:tc>
                <a:tc>
                  <a:txBody>
                    <a:bodyPr/>
                    <a:lstStyle/>
                    <a:p>
                      <a:pPr algn="ctr"/>
                      <a:endParaRPr lang="en-US" sz="1100" dirty="0">
                        <a:latin typeface="Calibri"/>
                        <a:ea typeface="Times New Roman"/>
                      </a:endParaRPr>
                    </a:p>
                  </a:txBody>
                  <a:tcPr marL="48895" marR="48895" marT="889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0070C0"/>
                    </a:solidFill>
                  </a:tcPr>
                </a:tc>
                <a:tc>
                  <a:txBody>
                    <a:bodyPr/>
                    <a:lstStyle/>
                    <a:p>
                      <a:pPr algn="ctr">
                        <a:lnSpc>
                          <a:spcPct val="115000"/>
                        </a:lnSpc>
                        <a:spcBef>
                          <a:spcPts val="600"/>
                        </a:spcBef>
                        <a:spcAft>
                          <a:spcPts val="300"/>
                        </a:spcAft>
                      </a:pPr>
                      <a:r>
                        <a:rPr lang="en-US" sz="1200" b="1" kern="1200" dirty="0">
                          <a:solidFill>
                            <a:srgbClr val="002060"/>
                          </a:solidFill>
                          <a:latin typeface="Calibri"/>
                          <a:ea typeface="Times New Roman"/>
                          <a:cs typeface="Times New Roman"/>
                        </a:rPr>
                        <a:t>MEOI</a:t>
                      </a:r>
                      <a:r>
                        <a:rPr lang="en-US" sz="1200" kern="1200" dirty="0">
                          <a:solidFill>
                            <a:srgbClr val="002060"/>
                          </a:solidFill>
                          <a:latin typeface="Calibri"/>
                          <a:ea typeface="Times New Roman"/>
                          <a:cs typeface="Times New Roman"/>
                        </a:rPr>
                        <a:t> </a:t>
                      </a:r>
                      <a:endParaRPr lang="en-US" sz="1100" dirty="0">
                        <a:latin typeface="Calibri"/>
                        <a:ea typeface="Calibri"/>
                        <a:cs typeface="Times New Roman"/>
                      </a:endParaRPr>
                    </a:p>
                  </a:txBody>
                  <a:tcPr marL="48895" marR="48895" marT="889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gradFill flip="none" rotWithShape="1">
                      <a:gsLst>
                        <a:gs pos="0">
                          <a:srgbClr val="99CCFF">
                            <a:shade val="30000"/>
                            <a:satMod val="115000"/>
                          </a:srgbClr>
                        </a:gs>
                        <a:gs pos="50000">
                          <a:srgbClr val="99CCFF">
                            <a:shade val="67500"/>
                            <a:satMod val="115000"/>
                          </a:srgbClr>
                        </a:gs>
                        <a:gs pos="100000">
                          <a:srgbClr val="99CCFF">
                            <a:shade val="100000"/>
                            <a:satMod val="115000"/>
                          </a:srgbClr>
                        </a:gs>
                      </a:gsLst>
                      <a:lin ang="2700000" scaled="1"/>
                      <a:tileRect/>
                    </a:gradFill>
                  </a:tcPr>
                </a:tc>
                <a:tc>
                  <a:txBody>
                    <a:bodyPr/>
                    <a:lstStyle/>
                    <a:p>
                      <a:pPr algn="r">
                        <a:lnSpc>
                          <a:spcPct val="115000"/>
                        </a:lnSpc>
                        <a:spcBef>
                          <a:spcPts val="600"/>
                        </a:spcBef>
                        <a:spcAft>
                          <a:spcPts val="300"/>
                        </a:spcAft>
                      </a:pPr>
                      <a:r>
                        <a:rPr lang="en-US" sz="1400" b="1" kern="1200" dirty="0">
                          <a:solidFill>
                            <a:srgbClr val="C00000"/>
                          </a:solidFill>
                          <a:latin typeface="Calibri"/>
                          <a:ea typeface="Times New Roman"/>
                          <a:cs typeface="Times New Roman"/>
                        </a:rPr>
                        <a:t>100 %</a:t>
                      </a:r>
                      <a:endParaRPr lang="en-US" sz="1100" dirty="0">
                        <a:latin typeface="Calibri"/>
                        <a:ea typeface="Calibri"/>
                        <a:cs typeface="Times New Roman"/>
                      </a:endParaRPr>
                    </a:p>
                  </a:txBody>
                  <a:tcPr marL="0" marT="889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gradFill flip="none" rotWithShape="1">
                      <a:gsLst>
                        <a:gs pos="0">
                          <a:srgbClr val="99CCFF">
                            <a:shade val="30000"/>
                            <a:satMod val="115000"/>
                          </a:srgbClr>
                        </a:gs>
                        <a:gs pos="50000">
                          <a:srgbClr val="99CCFF">
                            <a:shade val="67500"/>
                            <a:satMod val="115000"/>
                          </a:srgbClr>
                        </a:gs>
                        <a:gs pos="100000">
                          <a:srgbClr val="99CCFF">
                            <a:shade val="100000"/>
                            <a:satMod val="115000"/>
                          </a:srgbClr>
                        </a:gs>
                      </a:gsLst>
                      <a:lin ang="2700000" scaled="1"/>
                      <a:tileRect/>
                    </a:gradFill>
                  </a:tcPr>
                </a:tc>
                <a:tc>
                  <a:txBody>
                    <a:bodyPr/>
                    <a:lstStyle/>
                    <a:p>
                      <a:pPr algn="r">
                        <a:lnSpc>
                          <a:spcPct val="115000"/>
                        </a:lnSpc>
                        <a:spcBef>
                          <a:spcPts val="600"/>
                        </a:spcBef>
                        <a:spcAft>
                          <a:spcPts val="300"/>
                        </a:spcAft>
                      </a:pPr>
                      <a:r>
                        <a:rPr lang="en-US" sz="1400" b="1" kern="1200" dirty="0">
                          <a:solidFill>
                            <a:srgbClr val="C00000"/>
                          </a:solidFill>
                          <a:latin typeface="Calibri"/>
                          <a:ea typeface="Times New Roman"/>
                          <a:cs typeface="Times New Roman"/>
                        </a:rPr>
                        <a:t>--</a:t>
                      </a:r>
                      <a:endParaRPr lang="en-US" sz="1100" dirty="0">
                        <a:latin typeface="Calibri"/>
                        <a:ea typeface="Calibri"/>
                        <a:cs typeface="Times New Roman"/>
                      </a:endParaRPr>
                    </a:p>
                  </a:txBody>
                  <a:tcPr marL="0" marT="889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gradFill flip="none" rotWithShape="1">
                      <a:gsLst>
                        <a:gs pos="0">
                          <a:srgbClr val="99CCFF">
                            <a:shade val="30000"/>
                            <a:satMod val="115000"/>
                          </a:srgbClr>
                        </a:gs>
                        <a:gs pos="50000">
                          <a:srgbClr val="99CCFF">
                            <a:shade val="67500"/>
                            <a:satMod val="115000"/>
                          </a:srgbClr>
                        </a:gs>
                        <a:gs pos="100000">
                          <a:srgbClr val="99CCFF">
                            <a:shade val="100000"/>
                            <a:satMod val="115000"/>
                          </a:srgbClr>
                        </a:gs>
                      </a:gsLst>
                      <a:lin ang="2700000" scaled="1"/>
                      <a:tileRect/>
                    </a:gradFill>
                  </a:tcPr>
                </a:tc>
              </a:tr>
              <a:tr h="533400">
                <a:tc>
                  <a:txBody>
                    <a:bodyPr/>
                    <a:lstStyle/>
                    <a:p>
                      <a:pPr algn="ctr">
                        <a:lnSpc>
                          <a:spcPct val="115000"/>
                        </a:lnSpc>
                        <a:spcBef>
                          <a:spcPts val="600"/>
                        </a:spcBef>
                        <a:spcAft>
                          <a:spcPts val="300"/>
                        </a:spcAft>
                      </a:pPr>
                      <a:r>
                        <a:rPr lang="en-US" sz="1200" b="1" kern="1200" dirty="0">
                          <a:solidFill>
                            <a:srgbClr val="002060"/>
                          </a:solidFill>
                          <a:latin typeface="Calibri"/>
                          <a:ea typeface="Times New Roman"/>
                          <a:cs typeface="Times New Roman"/>
                        </a:rPr>
                        <a:t>9.</a:t>
                      </a:r>
                      <a:endParaRPr lang="en-US" sz="1100" b="1" dirty="0">
                        <a:latin typeface="Calibri"/>
                        <a:ea typeface="Calibri"/>
                        <a:cs typeface="Times New Roman"/>
                      </a:endParaRPr>
                    </a:p>
                  </a:txBody>
                  <a:tcPr marL="48895" marR="48895" marT="889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lumMod val="75000"/>
                      </a:schemeClr>
                    </a:solidFill>
                  </a:tcPr>
                </a:tc>
                <a:tc>
                  <a:txBody>
                    <a:bodyPr/>
                    <a:lstStyle/>
                    <a:p>
                      <a:pPr algn="l">
                        <a:lnSpc>
                          <a:spcPct val="115000"/>
                        </a:lnSpc>
                        <a:spcBef>
                          <a:spcPts val="600"/>
                        </a:spcBef>
                        <a:spcAft>
                          <a:spcPts val="300"/>
                        </a:spcAft>
                      </a:pPr>
                      <a:r>
                        <a:rPr lang="en-US" sz="1400" b="1" kern="1200" dirty="0">
                          <a:solidFill>
                            <a:srgbClr val="002060"/>
                          </a:solidFill>
                          <a:latin typeface="Calibri"/>
                          <a:ea typeface="Times New Roman"/>
                          <a:cs typeface="Times New Roman"/>
                        </a:rPr>
                        <a:t>Praćenje provođenja Akcionog plana</a:t>
                      </a:r>
                      <a:r>
                        <a:rPr lang="en-US" sz="1400" kern="1200" dirty="0">
                          <a:solidFill>
                            <a:srgbClr val="002060"/>
                          </a:solidFill>
                          <a:latin typeface="Calibri"/>
                          <a:ea typeface="Times New Roman"/>
                          <a:cs typeface="Times New Roman"/>
                        </a:rPr>
                        <a:t> </a:t>
                      </a:r>
                      <a:endParaRPr lang="en-US" sz="1100" dirty="0">
                        <a:latin typeface="Calibri"/>
                        <a:ea typeface="Calibri"/>
                        <a:cs typeface="Times New Roman"/>
                      </a:endParaRPr>
                    </a:p>
                  </a:txBody>
                  <a:tcPr marL="64770" marR="77470" marT="889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lumMod val="75000"/>
                      </a:schemeClr>
                    </a:solidFill>
                  </a:tcPr>
                </a:tc>
                <a:tc>
                  <a:txBody>
                    <a:bodyPr/>
                    <a:lstStyle/>
                    <a:p>
                      <a:pPr algn="ctr"/>
                      <a:endParaRPr lang="en-US" sz="1100" dirty="0">
                        <a:latin typeface="Calibri"/>
                        <a:ea typeface="Times New Roman"/>
                      </a:endParaRPr>
                    </a:p>
                  </a:txBody>
                  <a:tcPr marL="48895" marR="48895" marT="889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gn="ctr"/>
                      <a:endParaRPr lang="en-US" sz="1100" dirty="0">
                        <a:latin typeface="Calibri"/>
                        <a:ea typeface="Times New Roman"/>
                      </a:endParaRPr>
                    </a:p>
                  </a:txBody>
                  <a:tcPr marL="48895" marR="48895" marT="889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0070C0"/>
                    </a:solidFill>
                  </a:tcPr>
                </a:tc>
                <a:tc>
                  <a:txBody>
                    <a:bodyPr/>
                    <a:lstStyle/>
                    <a:p>
                      <a:pPr algn="ctr"/>
                      <a:endParaRPr lang="en-US" sz="1100" dirty="0">
                        <a:latin typeface="Calibri"/>
                        <a:ea typeface="Times New Roman"/>
                      </a:endParaRPr>
                    </a:p>
                  </a:txBody>
                  <a:tcPr marL="48895" marR="48895" marT="889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gn="ctr"/>
                      <a:endParaRPr lang="en-US" sz="1100" dirty="0">
                        <a:latin typeface="Calibri"/>
                        <a:ea typeface="Times New Roman"/>
                      </a:endParaRPr>
                    </a:p>
                  </a:txBody>
                  <a:tcPr marL="48895" marR="48895" marT="889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0070C0"/>
                    </a:solidFill>
                  </a:tcPr>
                </a:tc>
                <a:tc>
                  <a:txBody>
                    <a:bodyPr/>
                    <a:lstStyle/>
                    <a:p>
                      <a:pPr algn="ctr"/>
                      <a:endParaRPr lang="en-US" sz="1100" dirty="0">
                        <a:latin typeface="Calibri"/>
                        <a:ea typeface="Times New Roman"/>
                      </a:endParaRPr>
                    </a:p>
                  </a:txBody>
                  <a:tcPr marL="48895" marR="48895" marT="889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gn="ctr"/>
                      <a:endParaRPr lang="en-US" sz="1100" dirty="0">
                        <a:latin typeface="Calibri"/>
                        <a:ea typeface="Times New Roman"/>
                      </a:endParaRPr>
                    </a:p>
                  </a:txBody>
                  <a:tcPr marL="48895" marR="48895" marT="889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0070C0"/>
                    </a:solidFill>
                  </a:tcPr>
                </a:tc>
                <a:tc>
                  <a:txBody>
                    <a:bodyPr/>
                    <a:lstStyle/>
                    <a:p>
                      <a:pPr algn="ctr"/>
                      <a:endParaRPr lang="en-US" sz="1100" dirty="0">
                        <a:latin typeface="Calibri"/>
                        <a:ea typeface="Times New Roman"/>
                      </a:endParaRPr>
                    </a:p>
                  </a:txBody>
                  <a:tcPr marL="48895" marR="48895" marT="889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bg1"/>
                    </a:solidFill>
                  </a:tcPr>
                </a:tc>
                <a:tc>
                  <a:txBody>
                    <a:bodyPr/>
                    <a:lstStyle/>
                    <a:p>
                      <a:pPr algn="ctr"/>
                      <a:endParaRPr lang="en-US" sz="1100" dirty="0">
                        <a:latin typeface="Calibri"/>
                        <a:ea typeface="Times New Roman"/>
                      </a:endParaRPr>
                    </a:p>
                  </a:txBody>
                  <a:tcPr marL="48895" marR="48895" marT="889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0070C0"/>
                    </a:solidFill>
                  </a:tcPr>
                </a:tc>
                <a:tc>
                  <a:txBody>
                    <a:bodyPr/>
                    <a:lstStyle/>
                    <a:p>
                      <a:pPr algn="ctr"/>
                      <a:endParaRPr lang="en-US" sz="1100" dirty="0">
                        <a:latin typeface="Calibri"/>
                        <a:ea typeface="Times New Roman"/>
                      </a:endParaRPr>
                    </a:p>
                  </a:txBody>
                  <a:tcPr marL="48895" marR="48895" marT="889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0070C0"/>
                    </a:solidFill>
                  </a:tcPr>
                </a:tc>
                <a:tc>
                  <a:txBody>
                    <a:bodyPr/>
                    <a:lstStyle/>
                    <a:p>
                      <a:pPr algn="ctr"/>
                      <a:endParaRPr lang="en-US" sz="1100" dirty="0">
                        <a:latin typeface="Calibri"/>
                        <a:ea typeface="Times New Roman"/>
                      </a:endParaRPr>
                    </a:p>
                  </a:txBody>
                  <a:tcPr marL="48895" marR="48895" marT="889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rgbClr val="0070C0"/>
                    </a:solidFill>
                  </a:tcPr>
                </a:tc>
                <a:tc>
                  <a:txBody>
                    <a:bodyPr/>
                    <a:lstStyle/>
                    <a:p>
                      <a:pPr algn="ctr">
                        <a:lnSpc>
                          <a:spcPct val="115000"/>
                        </a:lnSpc>
                        <a:spcBef>
                          <a:spcPts val="600"/>
                        </a:spcBef>
                        <a:spcAft>
                          <a:spcPts val="300"/>
                        </a:spcAft>
                      </a:pPr>
                      <a:r>
                        <a:rPr lang="en-US" sz="1200" b="1" kern="1200" dirty="0">
                          <a:solidFill>
                            <a:srgbClr val="002060"/>
                          </a:solidFill>
                          <a:latin typeface="Calibri"/>
                          <a:ea typeface="Times New Roman"/>
                          <a:cs typeface="Times New Roman"/>
                        </a:rPr>
                        <a:t>MIER</a:t>
                      </a:r>
                      <a:r>
                        <a:rPr lang="en-US" sz="1200" kern="1200" dirty="0">
                          <a:solidFill>
                            <a:srgbClr val="002060"/>
                          </a:solidFill>
                          <a:latin typeface="Calibri"/>
                          <a:ea typeface="Times New Roman"/>
                          <a:cs typeface="Times New Roman"/>
                        </a:rPr>
                        <a:t> </a:t>
                      </a:r>
                      <a:endParaRPr lang="en-US" sz="1100" dirty="0">
                        <a:latin typeface="Calibri"/>
                        <a:ea typeface="Calibri"/>
                        <a:cs typeface="Times New Roman"/>
                      </a:endParaRPr>
                    </a:p>
                  </a:txBody>
                  <a:tcPr marL="48895" marR="48895" marT="889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gradFill flip="none" rotWithShape="1">
                      <a:gsLst>
                        <a:gs pos="0">
                          <a:srgbClr val="99CCFF">
                            <a:shade val="30000"/>
                            <a:satMod val="115000"/>
                          </a:srgbClr>
                        </a:gs>
                        <a:gs pos="50000">
                          <a:srgbClr val="99CCFF">
                            <a:shade val="67500"/>
                            <a:satMod val="115000"/>
                          </a:srgbClr>
                        </a:gs>
                        <a:gs pos="100000">
                          <a:srgbClr val="99CCFF">
                            <a:shade val="100000"/>
                            <a:satMod val="115000"/>
                          </a:srgbClr>
                        </a:gs>
                      </a:gsLst>
                      <a:lin ang="2700000" scaled="1"/>
                      <a:tileRect/>
                    </a:gradFill>
                  </a:tcPr>
                </a:tc>
                <a:tc>
                  <a:txBody>
                    <a:bodyPr/>
                    <a:lstStyle/>
                    <a:p>
                      <a:pPr algn="r">
                        <a:lnSpc>
                          <a:spcPct val="115000"/>
                        </a:lnSpc>
                        <a:spcBef>
                          <a:spcPts val="600"/>
                        </a:spcBef>
                        <a:spcAft>
                          <a:spcPts val="300"/>
                        </a:spcAft>
                      </a:pPr>
                      <a:r>
                        <a:rPr lang="en-US" sz="1400" b="1" kern="1200" dirty="0">
                          <a:solidFill>
                            <a:srgbClr val="C00000"/>
                          </a:solidFill>
                          <a:latin typeface="Calibri"/>
                          <a:ea typeface="Times New Roman"/>
                          <a:cs typeface="Times New Roman"/>
                        </a:rPr>
                        <a:t>--</a:t>
                      </a:r>
                      <a:endParaRPr lang="en-US" sz="1100" dirty="0">
                        <a:latin typeface="Calibri"/>
                        <a:ea typeface="Calibri"/>
                        <a:cs typeface="Times New Roman"/>
                      </a:endParaRPr>
                    </a:p>
                  </a:txBody>
                  <a:tcPr marL="0" marT="889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gradFill flip="none" rotWithShape="1">
                      <a:gsLst>
                        <a:gs pos="0">
                          <a:srgbClr val="99CCFF">
                            <a:shade val="30000"/>
                            <a:satMod val="115000"/>
                          </a:srgbClr>
                        </a:gs>
                        <a:gs pos="50000">
                          <a:srgbClr val="99CCFF">
                            <a:shade val="67500"/>
                            <a:satMod val="115000"/>
                          </a:srgbClr>
                        </a:gs>
                        <a:gs pos="100000">
                          <a:srgbClr val="99CCFF">
                            <a:shade val="100000"/>
                            <a:satMod val="115000"/>
                          </a:srgbClr>
                        </a:gs>
                      </a:gsLst>
                      <a:lin ang="2700000" scaled="1"/>
                      <a:tileRect/>
                    </a:gradFill>
                  </a:tcPr>
                </a:tc>
                <a:tc>
                  <a:txBody>
                    <a:bodyPr/>
                    <a:lstStyle/>
                    <a:p>
                      <a:pPr algn="r">
                        <a:lnSpc>
                          <a:spcPct val="115000"/>
                        </a:lnSpc>
                        <a:spcBef>
                          <a:spcPts val="600"/>
                        </a:spcBef>
                        <a:spcAft>
                          <a:spcPts val="300"/>
                        </a:spcAft>
                      </a:pPr>
                      <a:r>
                        <a:rPr lang="en-US" sz="1400" b="1" kern="1200" dirty="0">
                          <a:solidFill>
                            <a:srgbClr val="C00000"/>
                          </a:solidFill>
                          <a:latin typeface="Calibri"/>
                          <a:ea typeface="Times New Roman"/>
                          <a:cs typeface="Times New Roman"/>
                        </a:rPr>
                        <a:t>--</a:t>
                      </a:r>
                      <a:endParaRPr lang="en-US" sz="1100" dirty="0">
                        <a:latin typeface="Calibri"/>
                        <a:ea typeface="Calibri"/>
                        <a:cs typeface="Times New Roman"/>
                      </a:endParaRPr>
                    </a:p>
                  </a:txBody>
                  <a:tcPr marL="0" marT="889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gradFill flip="none" rotWithShape="1">
                      <a:gsLst>
                        <a:gs pos="0">
                          <a:srgbClr val="99CCFF">
                            <a:shade val="30000"/>
                            <a:satMod val="115000"/>
                          </a:srgbClr>
                        </a:gs>
                        <a:gs pos="50000">
                          <a:srgbClr val="99CCFF">
                            <a:shade val="67500"/>
                            <a:satMod val="115000"/>
                          </a:srgbClr>
                        </a:gs>
                        <a:gs pos="100000">
                          <a:srgbClr val="99CCFF">
                            <a:shade val="100000"/>
                            <a:satMod val="115000"/>
                          </a:srgbClr>
                        </a:gs>
                      </a:gsLst>
                      <a:lin ang="2700000" scaled="1"/>
                      <a:tileRect/>
                    </a:gradFill>
                  </a:tcPr>
                </a:tc>
              </a:tr>
            </a:tbl>
          </a:graphicData>
        </a:graphic>
      </p:graphicFrame>
      <p:sp>
        <p:nvSpPr>
          <p:cNvPr id="10" name="Rectangle 3"/>
          <p:cNvSpPr>
            <a:spLocks noChangeArrowheads="1"/>
          </p:cNvSpPr>
          <p:nvPr/>
        </p:nvSpPr>
        <p:spPr bwMode="auto">
          <a:xfrm>
            <a:off x="381000" y="6324600"/>
            <a:ext cx="838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norm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30000" dirty="0" smtClean="0">
                <a:ln>
                  <a:noFill/>
                </a:ln>
                <a:solidFill>
                  <a:schemeClr val="tx1"/>
                </a:solidFill>
                <a:effectLst/>
                <a:latin typeface="Calibri" pitchFamily="34" charset="0"/>
                <a:ea typeface="MS Mincho" pitchFamily="49" charset="-128"/>
                <a:cs typeface="Times New Roman" pitchFamily="18" charset="0"/>
                <a:hlinkClick r:id=""/>
              </a:rPr>
              <a:t>[</a:t>
            </a:r>
            <a:r>
              <a:rPr kumimoji="0" lang="en-US" sz="1200" b="0" i="0" u="none" strike="noStrike" cap="none" normalizeH="0" baseline="30000" dirty="0" smtClean="0" bmk="">
                <a:ln>
                  <a:noFill/>
                </a:ln>
                <a:solidFill>
                  <a:schemeClr val="tx1"/>
                </a:solidFill>
                <a:effectLst/>
                <a:latin typeface="Calibri" pitchFamily="34" charset="0"/>
                <a:ea typeface="MS Mincho" pitchFamily="49" charset="-128"/>
                <a:cs typeface="Times New Roman" pitchFamily="18" charset="0"/>
                <a:hlinkClick r:id=""/>
              </a:rPr>
              <a:t>1]</a:t>
            </a:r>
            <a:r>
              <a:rPr kumimoji="0" lang="en-US" sz="1200" b="0"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 </a:t>
            </a:r>
            <a:r>
              <a:rPr kumimoji="0" lang="sr-Cyrl-CS" sz="1200" b="0"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Износе по годинама ће дефинисати Министарство финансија Републике Српске према могућностима Буџета Републике Српске </a:t>
            </a:r>
            <a:endParaRPr kumimoji="0" lang="sr-Latn-CS" sz="1200" b="0"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sr-Cyrl-CS" sz="1200" b="0"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за сваку годину</a:t>
            </a:r>
            <a:r>
              <a:rPr kumimoji="0" lang="sr-Latn-CS" sz="1200" b="0"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a:t>
            </a:r>
            <a:r>
              <a:rPr kumimoji="0" lang="sr-Cyrl-CS" sz="1200" b="0"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 а зависно од резултата активности 1 – 5, закључно до краја </a:t>
            </a:r>
            <a:r>
              <a:rPr kumimoji="0" lang="en-US" sz="1200" b="0"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IX </a:t>
            </a:r>
            <a:r>
              <a:rPr kumimoji="0" lang="sr-Cyrl-CS" sz="1200" b="0"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мјесеца 2009. године.</a:t>
            </a:r>
            <a:endParaRPr kumimoji="0" lang="sr-Cyrl-CS" sz="12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228600" y="685800"/>
          <a:ext cx="8686800" cy="5181600"/>
        </p:xfrm>
        <a:graphic>
          <a:graphicData uri="http://schemas.openxmlformats.org/drawingml/2006/table">
            <a:tbl>
              <a:tblPr firstRow="1" bandRow="1">
                <a:tableStyleId>{5C22544A-7EE6-4342-B048-85BDC9FD1C3A}</a:tableStyleId>
              </a:tblPr>
              <a:tblGrid>
                <a:gridCol w="391297"/>
                <a:gridCol w="3418703"/>
                <a:gridCol w="1402080"/>
                <a:gridCol w="1798320"/>
                <a:gridCol w="1676400"/>
              </a:tblGrid>
              <a:tr h="579120">
                <a:tc>
                  <a:txBody>
                    <a:bodyPr/>
                    <a:lstStyle/>
                    <a:p>
                      <a:pPr algn="ctr"/>
                      <a:endParaRPr lang="en-US" dirty="0"/>
                    </a:p>
                  </a:txBody>
                  <a:tcPr anchor="ctr"/>
                </a:tc>
                <a:tc>
                  <a:txBody>
                    <a:bodyPr/>
                    <a:lstStyle/>
                    <a:p>
                      <a:pPr algn="ctr"/>
                      <a:endParaRPr lang="en-US" dirty="0"/>
                    </a:p>
                  </a:txBody>
                  <a:tcPr anchor="ctr"/>
                </a:tc>
                <a:tc>
                  <a:txBody>
                    <a:bodyPr/>
                    <a:lstStyle/>
                    <a:p>
                      <a:pPr algn="ctr"/>
                      <a:r>
                        <a:rPr lang="sr-Latn-CS" dirty="0" smtClean="0"/>
                        <a:t>STRATEŠKI NIVO ZA RS</a:t>
                      </a:r>
                      <a:endParaRPr lang="en-US" dirty="0"/>
                    </a:p>
                  </a:txBody>
                  <a:tcPr anchor="ctr"/>
                </a:tc>
                <a:tc>
                  <a:txBody>
                    <a:bodyPr/>
                    <a:lstStyle/>
                    <a:p>
                      <a:pPr algn="ctr"/>
                      <a:r>
                        <a:rPr lang="sr-Latn-CS" dirty="0" smtClean="0"/>
                        <a:t>MEĐUOPŠTINSKI NIVO </a:t>
                      </a:r>
                      <a:endParaRPr lang="en-US" dirty="0"/>
                    </a:p>
                  </a:txBody>
                  <a:tcPr anchor="ctr"/>
                </a:tc>
                <a:tc>
                  <a:txBody>
                    <a:bodyPr/>
                    <a:lstStyle/>
                    <a:p>
                      <a:pPr algn="ctr"/>
                      <a:r>
                        <a:rPr lang="sr-Latn-CS" dirty="0" smtClean="0"/>
                        <a:t>LOKALNI NIVO </a:t>
                      </a:r>
                      <a:endParaRPr lang="en-US" dirty="0"/>
                    </a:p>
                  </a:txBody>
                  <a:tcPr anchor="ctr"/>
                </a:tc>
              </a:tr>
              <a:tr h="579120">
                <a:tc>
                  <a:txBody>
                    <a:bodyPr/>
                    <a:lstStyle/>
                    <a:p>
                      <a:pPr algn="ctr"/>
                      <a:r>
                        <a:rPr lang="sr-Latn-CS" b="1" dirty="0" smtClean="0">
                          <a:solidFill>
                            <a:srgbClr val="C00000"/>
                          </a:solidFill>
                        </a:rPr>
                        <a:t>1.</a:t>
                      </a:r>
                      <a:endParaRPr lang="en-US" b="1" dirty="0">
                        <a:solidFill>
                          <a:srgbClr val="C00000"/>
                        </a:solidFill>
                      </a:endParaRPr>
                    </a:p>
                  </a:txBody>
                  <a:tcPr anchor="ctr"/>
                </a:tc>
                <a:tc>
                  <a:txBody>
                    <a:bodyPr/>
                    <a:lstStyle/>
                    <a:p>
                      <a:pPr algn="l"/>
                      <a:r>
                        <a:rPr lang="sr-Latn-CS" sz="2000" b="1" dirty="0" smtClean="0">
                          <a:solidFill>
                            <a:srgbClr val="C00000"/>
                          </a:solidFill>
                        </a:rPr>
                        <a:t>PREDSTUDIJE IZVODLJIVOSTI</a:t>
                      </a:r>
                      <a:r>
                        <a:rPr lang="sr-Latn-CS" sz="2000" b="1" baseline="0" dirty="0" smtClean="0">
                          <a:solidFill>
                            <a:srgbClr val="C00000"/>
                          </a:solidFill>
                        </a:rPr>
                        <a:t> I PROJEKTNO PLANIRANJE</a:t>
                      </a:r>
                      <a:endParaRPr lang="en-US" sz="2000" b="1" dirty="0">
                        <a:solidFill>
                          <a:srgbClr val="C00000"/>
                        </a:solidFill>
                      </a:endParaRPr>
                    </a:p>
                  </a:txBody>
                  <a:tcPr marL="182880" marR="182880"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r>
              <a:tr h="579120">
                <a:tc>
                  <a:txBody>
                    <a:bodyPr/>
                    <a:lstStyle/>
                    <a:p>
                      <a:pPr algn="ctr"/>
                      <a:r>
                        <a:rPr lang="sr-Latn-CS" b="1" dirty="0" smtClean="0">
                          <a:solidFill>
                            <a:srgbClr val="C00000"/>
                          </a:solidFill>
                        </a:rPr>
                        <a:t>2.</a:t>
                      </a:r>
                      <a:endParaRPr lang="en-US" b="1" dirty="0">
                        <a:solidFill>
                          <a:srgbClr val="C00000"/>
                        </a:solidFill>
                      </a:endParaRPr>
                    </a:p>
                  </a:txBody>
                  <a:tcPr anchor="ctr"/>
                </a:tc>
                <a:tc>
                  <a:txBody>
                    <a:bodyPr/>
                    <a:lstStyle/>
                    <a:p>
                      <a:pPr algn="l"/>
                      <a:r>
                        <a:rPr lang="sr-Latn-CS" sz="2000" b="1" dirty="0" smtClean="0">
                          <a:solidFill>
                            <a:srgbClr val="C00000"/>
                          </a:solidFill>
                        </a:rPr>
                        <a:t>PROSTORNO PLANSKA</a:t>
                      </a:r>
                      <a:r>
                        <a:rPr lang="sr-Latn-CS" sz="2000" b="1" baseline="0" dirty="0" smtClean="0">
                          <a:solidFill>
                            <a:srgbClr val="C00000"/>
                          </a:solidFill>
                        </a:rPr>
                        <a:t> DOKUMENTACIJA</a:t>
                      </a:r>
                      <a:endParaRPr lang="en-US" sz="2000" b="1" dirty="0">
                        <a:solidFill>
                          <a:srgbClr val="C00000"/>
                        </a:solidFill>
                      </a:endParaRPr>
                    </a:p>
                  </a:txBody>
                  <a:tcPr marL="182880" marR="182880"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r>
              <a:tr h="579120">
                <a:tc>
                  <a:txBody>
                    <a:bodyPr/>
                    <a:lstStyle/>
                    <a:p>
                      <a:pPr algn="ctr"/>
                      <a:r>
                        <a:rPr lang="sr-Latn-CS" b="1" dirty="0" smtClean="0">
                          <a:solidFill>
                            <a:srgbClr val="C00000"/>
                          </a:solidFill>
                        </a:rPr>
                        <a:t>3.</a:t>
                      </a:r>
                      <a:endParaRPr lang="en-US" b="1" dirty="0">
                        <a:solidFill>
                          <a:srgbClr val="C00000"/>
                        </a:solidFill>
                      </a:endParaRPr>
                    </a:p>
                  </a:txBody>
                  <a:tcPr anchor="ctr"/>
                </a:tc>
                <a:tc>
                  <a:txBody>
                    <a:bodyPr/>
                    <a:lstStyle/>
                    <a:p>
                      <a:pPr algn="l"/>
                      <a:r>
                        <a:rPr lang="sr-Latn-CS" sz="2000" b="1" dirty="0" smtClean="0">
                          <a:solidFill>
                            <a:srgbClr val="C00000"/>
                          </a:solidFill>
                        </a:rPr>
                        <a:t>IMOVINSKO – PRAVNI ODNOSI </a:t>
                      </a:r>
                      <a:endParaRPr lang="en-US" sz="2000" b="1" dirty="0">
                        <a:solidFill>
                          <a:srgbClr val="C00000"/>
                        </a:solidFill>
                      </a:endParaRPr>
                    </a:p>
                  </a:txBody>
                  <a:tcPr marL="182880" marR="182880"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r>
              <a:tr h="579120">
                <a:tc>
                  <a:txBody>
                    <a:bodyPr/>
                    <a:lstStyle/>
                    <a:p>
                      <a:pPr algn="ctr"/>
                      <a:r>
                        <a:rPr lang="sr-Latn-CS" b="1" dirty="0" smtClean="0">
                          <a:solidFill>
                            <a:srgbClr val="C00000"/>
                          </a:solidFill>
                        </a:rPr>
                        <a:t>4.</a:t>
                      </a:r>
                      <a:endParaRPr lang="en-US" b="1" dirty="0">
                        <a:solidFill>
                          <a:srgbClr val="C00000"/>
                        </a:solidFill>
                      </a:endParaRPr>
                    </a:p>
                  </a:txBody>
                  <a:tcPr anchor="ctr"/>
                </a:tc>
                <a:tc>
                  <a:txBody>
                    <a:bodyPr/>
                    <a:lstStyle/>
                    <a:p>
                      <a:pPr algn="l"/>
                      <a:r>
                        <a:rPr lang="sr-Latn-CS" sz="2000" b="1" dirty="0" smtClean="0">
                          <a:solidFill>
                            <a:srgbClr val="C00000"/>
                          </a:solidFill>
                        </a:rPr>
                        <a:t>STUDIJE IZVODLJIVOSTI</a:t>
                      </a:r>
                      <a:endParaRPr lang="en-US" sz="2000" b="1" dirty="0">
                        <a:solidFill>
                          <a:srgbClr val="C00000"/>
                        </a:solidFill>
                      </a:endParaRPr>
                    </a:p>
                  </a:txBody>
                  <a:tcPr marL="182880" marR="182880"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r>
              <a:tr h="579120">
                <a:tc>
                  <a:txBody>
                    <a:bodyPr/>
                    <a:lstStyle/>
                    <a:p>
                      <a:pPr algn="ctr"/>
                      <a:r>
                        <a:rPr lang="sr-Latn-CS" b="1" dirty="0" smtClean="0">
                          <a:solidFill>
                            <a:srgbClr val="C00000"/>
                          </a:solidFill>
                        </a:rPr>
                        <a:t>5. </a:t>
                      </a:r>
                      <a:endParaRPr lang="en-US" b="1" dirty="0">
                        <a:solidFill>
                          <a:srgbClr val="C00000"/>
                        </a:solidFill>
                      </a:endParaRPr>
                    </a:p>
                  </a:txBody>
                  <a:tcPr anchor="ctr"/>
                </a:tc>
                <a:tc>
                  <a:txBody>
                    <a:bodyPr/>
                    <a:lstStyle/>
                    <a:p>
                      <a:pPr algn="l"/>
                      <a:r>
                        <a:rPr lang="sr-Latn-CS" sz="2000" b="1" dirty="0" smtClean="0">
                          <a:solidFill>
                            <a:srgbClr val="C00000"/>
                          </a:solidFill>
                        </a:rPr>
                        <a:t>IDEJNI I IZVEDBENI PROJEKTI INFRASTRUKTURE</a:t>
                      </a:r>
                      <a:endParaRPr lang="en-US" sz="2000" b="1" dirty="0">
                        <a:solidFill>
                          <a:srgbClr val="C00000"/>
                        </a:solidFill>
                      </a:endParaRPr>
                    </a:p>
                  </a:txBody>
                  <a:tcPr marL="182880" marR="182880"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r>
              <a:tr h="579120">
                <a:tc>
                  <a:txBody>
                    <a:bodyPr/>
                    <a:lstStyle/>
                    <a:p>
                      <a:pPr algn="ctr"/>
                      <a:r>
                        <a:rPr lang="sr-Latn-CS" b="1" dirty="0" smtClean="0">
                          <a:solidFill>
                            <a:srgbClr val="C00000"/>
                          </a:solidFill>
                        </a:rPr>
                        <a:t>6. </a:t>
                      </a:r>
                      <a:endParaRPr lang="en-US" b="1" dirty="0">
                        <a:solidFill>
                          <a:srgbClr val="C00000"/>
                        </a:solidFill>
                      </a:endParaRPr>
                    </a:p>
                  </a:txBody>
                  <a:tcPr anchor="ctr"/>
                </a:tc>
                <a:tc>
                  <a:txBody>
                    <a:bodyPr/>
                    <a:lstStyle/>
                    <a:p>
                      <a:pPr algn="l"/>
                      <a:r>
                        <a:rPr lang="sr-Latn-CS" sz="2000" b="1" dirty="0" smtClean="0">
                          <a:solidFill>
                            <a:srgbClr val="C00000"/>
                          </a:solidFill>
                        </a:rPr>
                        <a:t>IZRADA INFRASTRUKTURE</a:t>
                      </a:r>
                      <a:endParaRPr lang="en-US" sz="2000" b="1" dirty="0">
                        <a:solidFill>
                          <a:srgbClr val="C00000"/>
                        </a:solidFill>
                      </a:endParaRPr>
                    </a:p>
                  </a:txBody>
                  <a:tcPr marL="182880" marR="182880"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r>
              <a:tr h="579120">
                <a:tc>
                  <a:txBody>
                    <a:bodyPr/>
                    <a:lstStyle/>
                    <a:p>
                      <a:pPr algn="ctr"/>
                      <a:r>
                        <a:rPr lang="sr-Latn-CS" b="1" dirty="0" smtClean="0">
                          <a:solidFill>
                            <a:srgbClr val="C00000"/>
                          </a:solidFill>
                        </a:rPr>
                        <a:t>7. </a:t>
                      </a:r>
                      <a:endParaRPr lang="en-US" b="1" dirty="0">
                        <a:solidFill>
                          <a:srgbClr val="C00000"/>
                        </a:solidFill>
                      </a:endParaRPr>
                    </a:p>
                  </a:txBody>
                  <a:tcPr anchor="ctr"/>
                </a:tc>
                <a:tc>
                  <a:txBody>
                    <a:bodyPr/>
                    <a:lstStyle/>
                    <a:p>
                      <a:pPr algn="l"/>
                      <a:r>
                        <a:rPr lang="sr-Latn-CS" sz="2000" b="1" dirty="0" smtClean="0">
                          <a:solidFill>
                            <a:srgbClr val="C00000"/>
                          </a:solidFill>
                        </a:rPr>
                        <a:t>PROMOTIVNE AKTIVNOSTI</a:t>
                      </a:r>
                      <a:endParaRPr lang="en-US" sz="2000" b="1" dirty="0">
                        <a:solidFill>
                          <a:srgbClr val="C00000"/>
                        </a:solidFill>
                      </a:endParaRPr>
                    </a:p>
                  </a:txBody>
                  <a:tcPr marL="182880" marR="182880"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r>
            </a:tbl>
          </a:graphicData>
        </a:graphic>
      </p:graphicFrame>
      <p:sp>
        <p:nvSpPr>
          <p:cNvPr id="8" name="Title 1"/>
          <p:cNvSpPr txBox="1">
            <a:spLocks/>
          </p:cNvSpPr>
          <p:nvPr/>
        </p:nvSpPr>
        <p:spPr>
          <a:xfrm>
            <a:off x="228600" y="228600"/>
            <a:ext cx="3810000" cy="415498"/>
          </a:xfrm>
          <a:prstGeom prst="rect">
            <a:avLst/>
          </a:prstGeom>
        </p:spPr>
        <p:txBody>
          <a:bodyPr vert="horz" wrap="square" lIns="0" tIns="0" rIns="0" bIns="0" rtlCol="0" anchor="ctr" anchorCtr="0">
            <a:noAutofit/>
          </a:bodyPr>
          <a:lstStyle/>
          <a:p>
            <a:pPr marL="0" marR="0" lvl="0" indent="0" algn="l" defTabSz="914363" rtl="0" eaLnBrk="1" fontAlgn="auto" latinLnBrk="0" hangingPunct="1">
              <a:lnSpc>
                <a:spcPct val="90000"/>
              </a:lnSpc>
              <a:spcBef>
                <a:spcPct val="0"/>
              </a:spcBef>
              <a:spcAft>
                <a:spcPts val="0"/>
              </a:spcAft>
              <a:buClrTx/>
              <a:buSzTx/>
              <a:buFontTx/>
              <a:buNone/>
              <a:tabLst/>
              <a:defRPr/>
            </a:pPr>
            <a:r>
              <a:rPr kumimoji="0" lang="sr-Latn-CS" sz="3000" b="1" i="0" u="none" strike="noStrike" kern="1200" cap="none" spc="-150" normalizeH="0" baseline="0" noProof="0" dirty="0" smtClean="0">
                <a:ln w="3175">
                  <a:noFill/>
                </a:ln>
                <a:solidFill>
                  <a:srgbClr val="0070C0"/>
                </a:solidFill>
                <a:effectLst/>
                <a:uLnTx/>
                <a:uFillTx/>
                <a:latin typeface="+mj-lt"/>
                <a:ea typeface="+mn-ea"/>
                <a:cs typeface="Arial" charset="0"/>
              </a:rPr>
              <a:t>PODSTICAJI RAZVOJA (1) </a:t>
            </a:r>
            <a:endParaRPr kumimoji="0" lang="en-US" sz="3000" b="1" i="0" u="none" strike="noStrike" kern="1200" cap="none" spc="-150" normalizeH="0" baseline="0" noProof="0" dirty="0">
              <a:ln w="3175">
                <a:noFill/>
              </a:ln>
              <a:solidFill>
                <a:srgbClr val="0070C0"/>
              </a:solidFill>
              <a:effectLst/>
              <a:uLnTx/>
              <a:uFillTx/>
              <a:latin typeface="+mj-lt"/>
              <a:ea typeface="+mn-ea"/>
              <a:cs typeface="Arial" charset="0"/>
            </a:endParaRPr>
          </a:p>
        </p:txBody>
      </p:sp>
      <p:sp>
        <p:nvSpPr>
          <p:cNvPr id="9" name="Plus 8"/>
          <p:cNvSpPr/>
          <p:nvPr/>
        </p:nvSpPr>
        <p:spPr bwMode="auto">
          <a:xfrm>
            <a:off x="4495800" y="1485900"/>
            <a:ext cx="457200" cy="457200"/>
          </a:xfrm>
          <a:prstGeom prst="mathPlus">
            <a:avLst/>
          </a:prstGeom>
          <a:solidFill>
            <a:srgbClr val="0070C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latin typeface="Segoe" pitchFamily="34" charset="0"/>
            </a:endParaRPr>
          </a:p>
        </p:txBody>
      </p:sp>
      <p:sp>
        <p:nvSpPr>
          <p:cNvPr id="10" name="Plus 9"/>
          <p:cNvSpPr/>
          <p:nvPr/>
        </p:nvSpPr>
        <p:spPr bwMode="auto">
          <a:xfrm>
            <a:off x="4495800" y="2247900"/>
            <a:ext cx="457200" cy="457200"/>
          </a:xfrm>
          <a:prstGeom prst="mathPlus">
            <a:avLst/>
          </a:prstGeom>
          <a:solidFill>
            <a:srgbClr val="0070C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latin typeface="Segoe" pitchFamily="34" charset="0"/>
            </a:endParaRPr>
          </a:p>
        </p:txBody>
      </p:sp>
      <p:sp>
        <p:nvSpPr>
          <p:cNvPr id="12" name="Plus 11"/>
          <p:cNvSpPr/>
          <p:nvPr/>
        </p:nvSpPr>
        <p:spPr bwMode="auto">
          <a:xfrm>
            <a:off x="4495800" y="3467100"/>
            <a:ext cx="457200" cy="457200"/>
          </a:xfrm>
          <a:prstGeom prst="mathPlus">
            <a:avLst/>
          </a:prstGeom>
          <a:solidFill>
            <a:srgbClr val="0070C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latin typeface="Segoe" pitchFamily="34" charset="0"/>
            </a:endParaRPr>
          </a:p>
        </p:txBody>
      </p:sp>
      <p:sp>
        <p:nvSpPr>
          <p:cNvPr id="13" name="Plus 12"/>
          <p:cNvSpPr/>
          <p:nvPr/>
        </p:nvSpPr>
        <p:spPr bwMode="auto">
          <a:xfrm>
            <a:off x="4495800" y="4076700"/>
            <a:ext cx="457200" cy="457200"/>
          </a:xfrm>
          <a:prstGeom prst="mathPlus">
            <a:avLst/>
          </a:prstGeom>
          <a:solidFill>
            <a:srgbClr val="0070C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latin typeface="Segoe" pitchFamily="34" charset="0"/>
            </a:endParaRPr>
          </a:p>
        </p:txBody>
      </p:sp>
      <p:sp>
        <p:nvSpPr>
          <p:cNvPr id="14" name="Plus 13"/>
          <p:cNvSpPr/>
          <p:nvPr/>
        </p:nvSpPr>
        <p:spPr bwMode="auto">
          <a:xfrm>
            <a:off x="4495800" y="4762500"/>
            <a:ext cx="457200" cy="457200"/>
          </a:xfrm>
          <a:prstGeom prst="mathPlus">
            <a:avLst/>
          </a:prstGeom>
          <a:solidFill>
            <a:srgbClr val="0070C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latin typeface="Segoe" pitchFamily="34" charset="0"/>
            </a:endParaRPr>
          </a:p>
        </p:txBody>
      </p:sp>
      <p:sp>
        <p:nvSpPr>
          <p:cNvPr id="15" name="Plus 14"/>
          <p:cNvSpPr/>
          <p:nvPr/>
        </p:nvSpPr>
        <p:spPr bwMode="auto">
          <a:xfrm>
            <a:off x="4495800" y="5334000"/>
            <a:ext cx="457200" cy="457200"/>
          </a:xfrm>
          <a:prstGeom prst="mathPlus">
            <a:avLst/>
          </a:prstGeom>
          <a:solidFill>
            <a:srgbClr val="0070C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latin typeface="Segoe" pitchFamily="34" charset="0"/>
            </a:endParaRPr>
          </a:p>
        </p:txBody>
      </p:sp>
      <p:sp>
        <p:nvSpPr>
          <p:cNvPr id="16" name="Plus 15"/>
          <p:cNvSpPr/>
          <p:nvPr/>
        </p:nvSpPr>
        <p:spPr bwMode="auto">
          <a:xfrm>
            <a:off x="7810500" y="5372100"/>
            <a:ext cx="457200" cy="457200"/>
          </a:xfrm>
          <a:prstGeom prst="mathPlus">
            <a:avLst/>
          </a:prstGeom>
          <a:solidFill>
            <a:srgbClr val="0070C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latin typeface="Segoe" pitchFamily="34" charset="0"/>
            </a:endParaRPr>
          </a:p>
        </p:txBody>
      </p:sp>
      <p:sp>
        <p:nvSpPr>
          <p:cNvPr id="17" name="Plus 16"/>
          <p:cNvSpPr/>
          <p:nvPr/>
        </p:nvSpPr>
        <p:spPr bwMode="auto">
          <a:xfrm>
            <a:off x="6057900" y="5372100"/>
            <a:ext cx="457200" cy="457200"/>
          </a:xfrm>
          <a:prstGeom prst="mathPlus">
            <a:avLst/>
          </a:prstGeom>
          <a:solidFill>
            <a:srgbClr val="0070C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latin typeface="Segoe" pitchFamily="34" charset="0"/>
            </a:endParaRPr>
          </a:p>
        </p:txBody>
      </p:sp>
      <p:sp>
        <p:nvSpPr>
          <p:cNvPr id="18" name="Plus 17"/>
          <p:cNvSpPr/>
          <p:nvPr/>
        </p:nvSpPr>
        <p:spPr bwMode="auto">
          <a:xfrm>
            <a:off x="6057900" y="4800600"/>
            <a:ext cx="457200" cy="457200"/>
          </a:xfrm>
          <a:prstGeom prst="mathPlus">
            <a:avLst/>
          </a:prstGeom>
          <a:solidFill>
            <a:srgbClr val="0070C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latin typeface="Segoe" pitchFamily="34" charset="0"/>
            </a:endParaRPr>
          </a:p>
        </p:txBody>
      </p:sp>
      <p:sp>
        <p:nvSpPr>
          <p:cNvPr id="19" name="Plus 18"/>
          <p:cNvSpPr/>
          <p:nvPr/>
        </p:nvSpPr>
        <p:spPr bwMode="auto">
          <a:xfrm>
            <a:off x="6057900" y="1524000"/>
            <a:ext cx="457200" cy="457200"/>
          </a:xfrm>
          <a:prstGeom prst="mathPlus">
            <a:avLst/>
          </a:prstGeom>
          <a:solidFill>
            <a:srgbClr val="0070C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latin typeface="Segoe" pitchFamily="34" charset="0"/>
            </a:endParaRPr>
          </a:p>
        </p:txBody>
      </p:sp>
      <p:sp>
        <p:nvSpPr>
          <p:cNvPr id="21" name="Plus 20"/>
          <p:cNvSpPr/>
          <p:nvPr/>
        </p:nvSpPr>
        <p:spPr bwMode="auto">
          <a:xfrm>
            <a:off x="4495800" y="2857500"/>
            <a:ext cx="457200" cy="457200"/>
          </a:xfrm>
          <a:prstGeom prst="mathPlus">
            <a:avLst/>
          </a:prstGeom>
          <a:solidFill>
            <a:srgbClr val="0070C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latin typeface="Segoe" pitchFamily="34" charset="0"/>
            </a:endParaRPr>
          </a:p>
        </p:txBody>
      </p:sp>
      <p:sp>
        <p:nvSpPr>
          <p:cNvPr id="22" name="Plus 21"/>
          <p:cNvSpPr/>
          <p:nvPr/>
        </p:nvSpPr>
        <p:spPr bwMode="auto">
          <a:xfrm>
            <a:off x="6057900" y="2286000"/>
            <a:ext cx="457200" cy="457200"/>
          </a:xfrm>
          <a:prstGeom prst="mathPlus">
            <a:avLst/>
          </a:prstGeom>
          <a:solidFill>
            <a:srgbClr val="0070C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latin typeface="Segoe" pitchFamily="34" charset="0"/>
            </a:endParaRPr>
          </a:p>
        </p:txBody>
      </p:sp>
      <p:sp>
        <p:nvSpPr>
          <p:cNvPr id="23" name="Plus 22"/>
          <p:cNvSpPr/>
          <p:nvPr/>
        </p:nvSpPr>
        <p:spPr bwMode="auto">
          <a:xfrm>
            <a:off x="6057900" y="3505200"/>
            <a:ext cx="457200" cy="457200"/>
          </a:xfrm>
          <a:prstGeom prst="mathPlus">
            <a:avLst/>
          </a:prstGeom>
          <a:solidFill>
            <a:srgbClr val="0070C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latin typeface="Segoe" pitchFamily="34" charset="0"/>
            </a:endParaRPr>
          </a:p>
        </p:txBody>
      </p:sp>
      <p:sp>
        <p:nvSpPr>
          <p:cNvPr id="24" name="Plus 23"/>
          <p:cNvSpPr/>
          <p:nvPr/>
        </p:nvSpPr>
        <p:spPr bwMode="auto">
          <a:xfrm>
            <a:off x="6057900" y="4114800"/>
            <a:ext cx="457200" cy="457200"/>
          </a:xfrm>
          <a:prstGeom prst="mathPlus">
            <a:avLst/>
          </a:prstGeom>
          <a:solidFill>
            <a:srgbClr val="0070C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latin typeface="Segoe" pitchFamily="34" charset="0"/>
            </a:endParaRPr>
          </a:p>
        </p:txBody>
      </p:sp>
      <p:sp>
        <p:nvSpPr>
          <p:cNvPr id="25" name="Plus 24"/>
          <p:cNvSpPr/>
          <p:nvPr/>
        </p:nvSpPr>
        <p:spPr bwMode="auto">
          <a:xfrm>
            <a:off x="7810500" y="3505200"/>
            <a:ext cx="457200" cy="457200"/>
          </a:xfrm>
          <a:prstGeom prst="mathPlus">
            <a:avLst/>
          </a:prstGeom>
          <a:solidFill>
            <a:srgbClr val="0070C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latin typeface="Segoe" pitchFamily="34" charset="0"/>
            </a:endParaRPr>
          </a:p>
        </p:txBody>
      </p:sp>
      <p:sp>
        <p:nvSpPr>
          <p:cNvPr id="26" name="Plus 25"/>
          <p:cNvSpPr/>
          <p:nvPr/>
        </p:nvSpPr>
        <p:spPr bwMode="auto">
          <a:xfrm>
            <a:off x="7810500" y="4114800"/>
            <a:ext cx="457200" cy="457200"/>
          </a:xfrm>
          <a:prstGeom prst="mathPlus">
            <a:avLst/>
          </a:prstGeom>
          <a:solidFill>
            <a:srgbClr val="0070C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latin typeface="Segoe" pitchFamily="34" charset="0"/>
            </a:endParaRPr>
          </a:p>
        </p:txBody>
      </p:sp>
      <p:sp>
        <p:nvSpPr>
          <p:cNvPr id="27" name="Plus 26"/>
          <p:cNvSpPr/>
          <p:nvPr/>
        </p:nvSpPr>
        <p:spPr bwMode="auto">
          <a:xfrm>
            <a:off x="7810500" y="2209800"/>
            <a:ext cx="457200" cy="457200"/>
          </a:xfrm>
          <a:prstGeom prst="mathPlus">
            <a:avLst/>
          </a:prstGeom>
          <a:solidFill>
            <a:srgbClr val="0070C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latin typeface="Segoe" pitchFamily="34" charset="0"/>
            </a:endParaRPr>
          </a:p>
        </p:txBody>
      </p:sp>
      <p:sp>
        <p:nvSpPr>
          <p:cNvPr id="28" name="Plus 27"/>
          <p:cNvSpPr/>
          <p:nvPr/>
        </p:nvSpPr>
        <p:spPr bwMode="auto">
          <a:xfrm>
            <a:off x="7810500" y="1524000"/>
            <a:ext cx="457200" cy="457200"/>
          </a:xfrm>
          <a:prstGeom prst="mathPlus">
            <a:avLst/>
          </a:prstGeom>
          <a:solidFill>
            <a:srgbClr val="0070C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latin typeface="Segoe" pitchFamily="34" charset="0"/>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228600" y="152400"/>
            <a:ext cx="3810000" cy="415498"/>
          </a:xfrm>
          <a:prstGeom prst="rect">
            <a:avLst/>
          </a:prstGeom>
        </p:spPr>
        <p:txBody>
          <a:bodyPr vert="horz" wrap="square" lIns="0" tIns="0" rIns="0" bIns="0" rtlCol="0" anchor="ctr" anchorCtr="0">
            <a:noAutofit/>
          </a:bodyPr>
          <a:lstStyle/>
          <a:p>
            <a:pPr marL="0" marR="0" lvl="0" indent="0" algn="l" defTabSz="914363" rtl="0" eaLnBrk="1" fontAlgn="auto" latinLnBrk="0" hangingPunct="1">
              <a:lnSpc>
                <a:spcPct val="90000"/>
              </a:lnSpc>
              <a:spcBef>
                <a:spcPct val="0"/>
              </a:spcBef>
              <a:spcAft>
                <a:spcPts val="0"/>
              </a:spcAft>
              <a:buClrTx/>
              <a:buSzTx/>
              <a:buFontTx/>
              <a:buNone/>
              <a:tabLst/>
              <a:defRPr/>
            </a:pPr>
            <a:r>
              <a:rPr kumimoji="0" lang="sr-Latn-CS" sz="3000" b="1" i="0" u="none" strike="noStrike" kern="1200" cap="none" spc="-150" normalizeH="0" baseline="0" noProof="0" dirty="0" smtClean="0">
                <a:ln w="3175">
                  <a:noFill/>
                </a:ln>
                <a:solidFill>
                  <a:srgbClr val="0070C0"/>
                </a:solidFill>
                <a:effectLst/>
                <a:uLnTx/>
                <a:uFillTx/>
                <a:latin typeface="+mj-lt"/>
                <a:ea typeface="+mn-ea"/>
                <a:cs typeface="Arial" charset="0"/>
              </a:rPr>
              <a:t>PODSTICAJI RAZVOJA (2) </a:t>
            </a:r>
            <a:endParaRPr kumimoji="0" lang="en-US" sz="3000" b="1" i="0" u="none" strike="noStrike" kern="1200" cap="none" spc="-150" normalizeH="0" baseline="0" noProof="0" dirty="0">
              <a:ln w="3175">
                <a:noFill/>
              </a:ln>
              <a:solidFill>
                <a:srgbClr val="0070C0"/>
              </a:solidFill>
              <a:effectLst/>
              <a:uLnTx/>
              <a:uFillTx/>
              <a:latin typeface="+mj-lt"/>
              <a:ea typeface="+mn-ea"/>
              <a:cs typeface="Arial" charset="0"/>
            </a:endParaRPr>
          </a:p>
        </p:txBody>
      </p:sp>
      <p:graphicFrame>
        <p:nvGraphicFramePr>
          <p:cNvPr id="10" name="Table 9"/>
          <p:cNvGraphicFramePr>
            <a:graphicFrameLocks noGrp="1"/>
          </p:cNvGraphicFramePr>
          <p:nvPr/>
        </p:nvGraphicFramePr>
        <p:xfrm>
          <a:off x="228600" y="685800"/>
          <a:ext cx="8229600" cy="5181600"/>
        </p:xfrm>
        <a:graphic>
          <a:graphicData uri="http://schemas.openxmlformats.org/drawingml/2006/table">
            <a:tbl>
              <a:tblPr firstRow="1" bandRow="1">
                <a:tableStyleId>{5C22544A-7EE6-4342-B048-85BDC9FD1C3A}</a:tableStyleId>
              </a:tblPr>
              <a:tblGrid>
                <a:gridCol w="595212"/>
                <a:gridCol w="5084371"/>
                <a:gridCol w="2550017"/>
              </a:tblGrid>
              <a:tr h="579120">
                <a:tc>
                  <a:txBody>
                    <a:bodyPr/>
                    <a:lstStyle/>
                    <a:p>
                      <a:pPr algn="ctr"/>
                      <a:endParaRPr lang="en-US" dirty="0"/>
                    </a:p>
                  </a:txBody>
                  <a:tcPr anchor="ctr"/>
                </a:tc>
                <a:tc>
                  <a:txBody>
                    <a:bodyPr/>
                    <a:lstStyle/>
                    <a:p>
                      <a:pPr algn="ctr"/>
                      <a:endParaRPr lang="en-US" dirty="0"/>
                    </a:p>
                  </a:txBody>
                  <a:tcPr anchor="ctr"/>
                </a:tc>
                <a:tc>
                  <a:txBody>
                    <a:bodyPr/>
                    <a:lstStyle/>
                    <a:p>
                      <a:pPr algn="ctr"/>
                      <a:r>
                        <a:rPr lang="sr-Latn-CS" dirty="0" smtClean="0"/>
                        <a:t>PROCJENJENE</a:t>
                      </a:r>
                      <a:r>
                        <a:rPr lang="sr-Latn-CS" baseline="0" dirty="0" smtClean="0"/>
                        <a:t> INVESTICIJE (KM)</a:t>
                      </a:r>
                      <a:endParaRPr lang="en-US" dirty="0"/>
                    </a:p>
                  </a:txBody>
                  <a:tcPr anchor="ctr"/>
                </a:tc>
              </a:tr>
              <a:tr h="579120">
                <a:tc>
                  <a:txBody>
                    <a:bodyPr/>
                    <a:lstStyle/>
                    <a:p>
                      <a:pPr algn="ctr"/>
                      <a:r>
                        <a:rPr lang="sr-Latn-CS" b="1" dirty="0" smtClean="0">
                          <a:solidFill>
                            <a:srgbClr val="C00000"/>
                          </a:solidFill>
                        </a:rPr>
                        <a:t>1.</a:t>
                      </a:r>
                      <a:endParaRPr lang="en-US" b="1" dirty="0">
                        <a:solidFill>
                          <a:srgbClr val="C00000"/>
                        </a:solidFill>
                      </a:endParaRPr>
                    </a:p>
                  </a:txBody>
                  <a:tcPr anchor="ctr"/>
                </a:tc>
                <a:tc>
                  <a:txBody>
                    <a:bodyPr/>
                    <a:lstStyle/>
                    <a:p>
                      <a:pPr algn="l"/>
                      <a:r>
                        <a:rPr lang="sr-Latn-CS" sz="2000" b="1" dirty="0" smtClean="0">
                          <a:solidFill>
                            <a:srgbClr val="C00000"/>
                          </a:solidFill>
                        </a:rPr>
                        <a:t>PREDSTUDIJE IZVODLJIVOSTI </a:t>
                      </a:r>
                      <a:r>
                        <a:rPr lang="sr-Latn-CS" sz="2000" b="1" baseline="0" dirty="0" smtClean="0">
                          <a:solidFill>
                            <a:srgbClr val="C00000"/>
                          </a:solidFill>
                        </a:rPr>
                        <a:t>I PROJEKTNO PLANIRANJE</a:t>
                      </a:r>
                      <a:endParaRPr lang="en-US" sz="2000" b="1" dirty="0">
                        <a:solidFill>
                          <a:srgbClr val="C00000"/>
                        </a:solidFill>
                      </a:endParaRPr>
                    </a:p>
                  </a:txBody>
                  <a:tcPr marL="182880" marR="182880" anchor="ctr"/>
                </a:tc>
                <a:tc>
                  <a:txBody>
                    <a:bodyPr/>
                    <a:lstStyle/>
                    <a:p>
                      <a:pPr algn="ctr"/>
                      <a:r>
                        <a:rPr lang="sr-Latn-CS" sz="2000" b="1" dirty="0" smtClean="0">
                          <a:solidFill>
                            <a:srgbClr val="00518E"/>
                          </a:solidFill>
                        </a:rPr>
                        <a:t>≤ 20.000</a:t>
                      </a:r>
                      <a:endParaRPr lang="en-US" sz="2000" b="1" dirty="0">
                        <a:solidFill>
                          <a:srgbClr val="00518E"/>
                        </a:solidFill>
                      </a:endParaRPr>
                    </a:p>
                  </a:txBody>
                  <a:tcPr anchor="ctr"/>
                </a:tc>
              </a:tr>
              <a:tr h="579120">
                <a:tc>
                  <a:txBody>
                    <a:bodyPr/>
                    <a:lstStyle/>
                    <a:p>
                      <a:pPr algn="ctr"/>
                      <a:r>
                        <a:rPr lang="sr-Latn-CS" b="1" dirty="0" smtClean="0">
                          <a:solidFill>
                            <a:srgbClr val="C00000"/>
                          </a:solidFill>
                        </a:rPr>
                        <a:t>2.</a:t>
                      </a:r>
                      <a:endParaRPr lang="en-US" b="1" dirty="0">
                        <a:solidFill>
                          <a:srgbClr val="C00000"/>
                        </a:solidFill>
                      </a:endParaRPr>
                    </a:p>
                  </a:txBody>
                  <a:tcPr anchor="ctr"/>
                </a:tc>
                <a:tc>
                  <a:txBody>
                    <a:bodyPr/>
                    <a:lstStyle/>
                    <a:p>
                      <a:pPr algn="l"/>
                      <a:r>
                        <a:rPr lang="sr-Latn-CS" sz="2000" b="1" dirty="0" smtClean="0">
                          <a:solidFill>
                            <a:srgbClr val="C00000"/>
                          </a:solidFill>
                        </a:rPr>
                        <a:t>PROSTORNO PLANSKA</a:t>
                      </a:r>
                      <a:r>
                        <a:rPr lang="sr-Latn-CS" sz="2000" b="1" baseline="0" dirty="0" smtClean="0">
                          <a:solidFill>
                            <a:srgbClr val="C00000"/>
                          </a:solidFill>
                        </a:rPr>
                        <a:t> DOKUMENTACIJA</a:t>
                      </a:r>
                      <a:endParaRPr lang="en-US" sz="2000" b="1" dirty="0">
                        <a:solidFill>
                          <a:srgbClr val="C00000"/>
                        </a:solidFill>
                      </a:endParaRPr>
                    </a:p>
                  </a:txBody>
                  <a:tcPr marL="182880" marR="182880" anchor="ctr"/>
                </a:tc>
                <a:tc>
                  <a:txBody>
                    <a:bodyPr/>
                    <a:lstStyle/>
                    <a:p>
                      <a:pPr marL="0" marR="0" indent="0" algn="ctr" defTabSz="914363" rtl="0" eaLnBrk="1" fontAlgn="auto" latinLnBrk="0" hangingPunct="1">
                        <a:lnSpc>
                          <a:spcPct val="100000"/>
                        </a:lnSpc>
                        <a:spcBef>
                          <a:spcPts val="0"/>
                        </a:spcBef>
                        <a:spcAft>
                          <a:spcPts val="0"/>
                        </a:spcAft>
                        <a:buClrTx/>
                        <a:buSzTx/>
                        <a:buFontTx/>
                        <a:buNone/>
                        <a:tabLst/>
                        <a:defRPr/>
                      </a:pPr>
                      <a:r>
                        <a:rPr lang="sr-Latn-CS" sz="2000" b="1" dirty="0" smtClean="0">
                          <a:solidFill>
                            <a:srgbClr val="00518E"/>
                          </a:solidFill>
                        </a:rPr>
                        <a:t>≤ 70.000</a:t>
                      </a:r>
                      <a:endParaRPr lang="en-US" sz="2000" b="1" dirty="0" smtClean="0">
                        <a:solidFill>
                          <a:srgbClr val="00518E"/>
                        </a:solidFill>
                      </a:endParaRPr>
                    </a:p>
                  </a:txBody>
                  <a:tcPr anchor="ctr"/>
                </a:tc>
              </a:tr>
              <a:tr h="579120">
                <a:tc>
                  <a:txBody>
                    <a:bodyPr/>
                    <a:lstStyle/>
                    <a:p>
                      <a:pPr algn="ctr"/>
                      <a:r>
                        <a:rPr lang="sr-Latn-CS" b="1" dirty="0" smtClean="0">
                          <a:solidFill>
                            <a:srgbClr val="C00000"/>
                          </a:solidFill>
                        </a:rPr>
                        <a:t>3.</a:t>
                      </a:r>
                      <a:endParaRPr lang="en-US" b="1" dirty="0">
                        <a:solidFill>
                          <a:srgbClr val="C00000"/>
                        </a:solidFill>
                      </a:endParaRPr>
                    </a:p>
                  </a:txBody>
                  <a:tcPr anchor="ctr"/>
                </a:tc>
                <a:tc>
                  <a:txBody>
                    <a:bodyPr/>
                    <a:lstStyle/>
                    <a:p>
                      <a:pPr algn="l"/>
                      <a:r>
                        <a:rPr lang="sr-Latn-CS" sz="2000" b="1" dirty="0" smtClean="0">
                          <a:solidFill>
                            <a:srgbClr val="C00000"/>
                          </a:solidFill>
                        </a:rPr>
                        <a:t>IMOVINSKO – PRAVNI ODNOSI </a:t>
                      </a:r>
                      <a:endParaRPr lang="en-US" sz="2000" b="1" dirty="0">
                        <a:solidFill>
                          <a:srgbClr val="C00000"/>
                        </a:solidFill>
                      </a:endParaRPr>
                    </a:p>
                  </a:txBody>
                  <a:tcPr marL="182880" marR="182880" anchor="ctr"/>
                </a:tc>
                <a:tc>
                  <a:txBody>
                    <a:bodyPr/>
                    <a:lstStyle/>
                    <a:p>
                      <a:pPr marL="0" marR="0" indent="0" algn="ctr" defTabSz="914363" rtl="0" eaLnBrk="1" fontAlgn="auto" latinLnBrk="0" hangingPunct="1">
                        <a:lnSpc>
                          <a:spcPct val="100000"/>
                        </a:lnSpc>
                        <a:spcBef>
                          <a:spcPts val="0"/>
                        </a:spcBef>
                        <a:spcAft>
                          <a:spcPts val="0"/>
                        </a:spcAft>
                        <a:buClrTx/>
                        <a:buSzTx/>
                        <a:buFontTx/>
                        <a:buNone/>
                        <a:tabLst/>
                        <a:defRPr/>
                      </a:pPr>
                      <a:r>
                        <a:rPr lang="sr-Latn-CS" sz="2000" b="1" baseline="0" dirty="0" smtClean="0">
                          <a:solidFill>
                            <a:srgbClr val="00518E"/>
                          </a:solidFill>
                        </a:rPr>
                        <a:t>Specif. za svaku lokaciju</a:t>
                      </a:r>
                      <a:endParaRPr lang="en-US" sz="2000" b="1" dirty="0" smtClean="0">
                        <a:solidFill>
                          <a:srgbClr val="00518E"/>
                        </a:solidFill>
                      </a:endParaRPr>
                    </a:p>
                  </a:txBody>
                  <a:tcPr anchor="ctr"/>
                </a:tc>
              </a:tr>
              <a:tr h="579120">
                <a:tc>
                  <a:txBody>
                    <a:bodyPr/>
                    <a:lstStyle/>
                    <a:p>
                      <a:pPr algn="ctr"/>
                      <a:r>
                        <a:rPr lang="sr-Latn-CS" b="1" dirty="0" smtClean="0">
                          <a:solidFill>
                            <a:srgbClr val="C00000"/>
                          </a:solidFill>
                        </a:rPr>
                        <a:t>4.</a:t>
                      </a:r>
                      <a:endParaRPr lang="en-US" b="1" dirty="0">
                        <a:solidFill>
                          <a:srgbClr val="C00000"/>
                        </a:solidFill>
                      </a:endParaRPr>
                    </a:p>
                  </a:txBody>
                  <a:tcPr anchor="ctr"/>
                </a:tc>
                <a:tc>
                  <a:txBody>
                    <a:bodyPr/>
                    <a:lstStyle/>
                    <a:p>
                      <a:pPr algn="l"/>
                      <a:r>
                        <a:rPr lang="sr-Latn-CS" sz="2000" b="1" dirty="0" smtClean="0">
                          <a:solidFill>
                            <a:srgbClr val="C00000"/>
                          </a:solidFill>
                        </a:rPr>
                        <a:t>STUDIJE IZVODLJIVOSTI</a:t>
                      </a:r>
                      <a:endParaRPr lang="en-US" sz="2000" b="1" dirty="0">
                        <a:solidFill>
                          <a:srgbClr val="C00000"/>
                        </a:solidFill>
                      </a:endParaRPr>
                    </a:p>
                  </a:txBody>
                  <a:tcPr marL="182880" marR="182880" anchor="ctr"/>
                </a:tc>
                <a:tc>
                  <a:txBody>
                    <a:bodyPr/>
                    <a:lstStyle/>
                    <a:p>
                      <a:pPr marL="0" marR="0" indent="0" algn="ctr" defTabSz="914363" rtl="0" eaLnBrk="1" fontAlgn="auto" latinLnBrk="0" hangingPunct="1">
                        <a:lnSpc>
                          <a:spcPct val="100000"/>
                        </a:lnSpc>
                        <a:spcBef>
                          <a:spcPts val="0"/>
                        </a:spcBef>
                        <a:spcAft>
                          <a:spcPts val="0"/>
                        </a:spcAft>
                        <a:buClrTx/>
                        <a:buSzTx/>
                        <a:buFontTx/>
                        <a:buNone/>
                        <a:tabLst/>
                        <a:defRPr/>
                      </a:pPr>
                      <a:r>
                        <a:rPr lang="sr-Latn-CS" sz="2000" b="1" dirty="0" smtClean="0">
                          <a:solidFill>
                            <a:srgbClr val="00518E"/>
                          </a:solidFill>
                        </a:rPr>
                        <a:t>≤ 40.000</a:t>
                      </a:r>
                      <a:endParaRPr lang="en-US" sz="2000" b="1" dirty="0" smtClean="0">
                        <a:solidFill>
                          <a:srgbClr val="00518E"/>
                        </a:solidFill>
                      </a:endParaRPr>
                    </a:p>
                  </a:txBody>
                  <a:tcPr anchor="ctr"/>
                </a:tc>
              </a:tr>
              <a:tr h="579120">
                <a:tc>
                  <a:txBody>
                    <a:bodyPr/>
                    <a:lstStyle/>
                    <a:p>
                      <a:pPr algn="ctr"/>
                      <a:r>
                        <a:rPr lang="sr-Latn-CS" b="1" dirty="0" smtClean="0">
                          <a:solidFill>
                            <a:srgbClr val="C00000"/>
                          </a:solidFill>
                        </a:rPr>
                        <a:t>5. </a:t>
                      </a:r>
                      <a:endParaRPr lang="en-US" b="1" dirty="0">
                        <a:solidFill>
                          <a:srgbClr val="C00000"/>
                        </a:solidFill>
                      </a:endParaRPr>
                    </a:p>
                  </a:txBody>
                  <a:tcPr anchor="ctr"/>
                </a:tc>
                <a:tc>
                  <a:txBody>
                    <a:bodyPr/>
                    <a:lstStyle/>
                    <a:p>
                      <a:pPr algn="l"/>
                      <a:r>
                        <a:rPr lang="sr-Latn-CS" sz="2000" b="1" dirty="0" smtClean="0">
                          <a:solidFill>
                            <a:srgbClr val="C00000"/>
                          </a:solidFill>
                        </a:rPr>
                        <a:t>IDEJNI I IZVEDBENI PROJEKTI INFRASTRUKTURE</a:t>
                      </a:r>
                      <a:endParaRPr lang="en-US" sz="2000" b="1" dirty="0">
                        <a:solidFill>
                          <a:srgbClr val="C00000"/>
                        </a:solidFill>
                      </a:endParaRPr>
                    </a:p>
                  </a:txBody>
                  <a:tcPr marL="182880" marR="182880" anchor="ctr"/>
                </a:tc>
                <a:tc>
                  <a:txBody>
                    <a:bodyPr/>
                    <a:lstStyle/>
                    <a:p>
                      <a:pPr marL="0" marR="0" indent="0" algn="ctr" defTabSz="914363" rtl="0" eaLnBrk="1" fontAlgn="auto" latinLnBrk="0" hangingPunct="1">
                        <a:lnSpc>
                          <a:spcPct val="100000"/>
                        </a:lnSpc>
                        <a:spcBef>
                          <a:spcPts val="0"/>
                        </a:spcBef>
                        <a:spcAft>
                          <a:spcPts val="0"/>
                        </a:spcAft>
                        <a:buClrTx/>
                        <a:buSzTx/>
                        <a:buFontTx/>
                        <a:buNone/>
                        <a:tabLst/>
                        <a:defRPr/>
                      </a:pPr>
                      <a:r>
                        <a:rPr lang="sr-Latn-CS" sz="2000" b="1" dirty="0" smtClean="0">
                          <a:solidFill>
                            <a:srgbClr val="00518E"/>
                          </a:solidFill>
                        </a:rPr>
                        <a:t>≤ 90.000</a:t>
                      </a:r>
                      <a:endParaRPr lang="en-US" sz="2000" b="1" dirty="0" smtClean="0">
                        <a:solidFill>
                          <a:srgbClr val="00518E"/>
                        </a:solidFill>
                      </a:endParaRPr>
                    </a:p>
                  </a:txBody>
                  <a:tcPr anchor="ctr"/>
                </a:tc>
              </a:tr>
              <a:tr h="579120">
                <a:tc>
                  <a:txBody>
                    <a:bodyPr/>
                    <a:lstStyle/>
                    <a:p>
                      <a:pPr algn="ctr"/>
                      <a:r>
                        <a:rPr lang="sr-Latn-CS" b="1" dirty="0" smtClean="0">
                          <a:solidFill>
                            <a:srgbClr val="C00000"/>
                          </a:solidFill>
                        </a:rPr>
                        <a:t>6. </a:t>
                      </a:r>
                      <a:endParaRPr lang="en-US" b="1" dirty="0">
                        <a:solidFill>
                          <a:srgbClr val="C00000"/>
                        </a:solidFill>
                      </a:endParaRPr>
                    </a:p>
                  </a:txBody>
                  <a:tcPr anchor="ctr"/>
                </a:tc>
                <a:tc>
                  <a:txBody>
                    <a:bodyPr/>
                    <a:lstStyle/>
                    <a:p>
                      <a:pPr algn="l"/>
                      <a:r>
                        <a:rPr lang="sr-Latn-CS" sz="2000" b="1" dirty="0" smtClean="0">
                          <a:solidFill>
                            <a:srgbClr val="C00000"/>
                          </a:solidFill>
                        </a:rPr>
                        <a:t>IZRADA INFRASTRUKTURE</a:t>
                      </a:r>
                      <a:endParaRPr lang="en-US" sz="2000" b="1" dirty="0">
                        <a:solidFill>
                          <a:srgbClr val="C00000"/>
                        </a:solidFill>
                      </a:endParaRPr>
                    </a:p>
                  </a:txBody>
                  <a:tcPr marL="182880" marR="182880" anchor="ctr"/>
                </a:tc>
                <a:tc>
                  <a:txBody>
                    <a:bodyPr/>
                    <a:lstStyle/>
                    <a:p>
                      <a:pPr marL="0" marR="0" indent="0" algn="ctr" defTabSz="914363" rtl="0" eaLnBrk="1" fontAlgn="auto" latinLnBrk="0" hangingPunct="1">
                        <a:lnSpc>
                          <a:spcPct val="100000"/>
                        </a:lnSpc>
                        <a:spcBef>
                          <a:spcPts val="0"/>
                        </a:spcBef>
                        <a:spcAft>
                          <a:spcPts val="0"/>
                        </a:spcAft>
                        <a:buClrTx/>
                        <a:buSzTx/>
                        <a:buFontTx/>
                        <a:buNone/>
                        <a:tabLst/>
                        <a:defRPr/>
                      </a:pPr>
                      <a:r>
                        <a:rPr lang="sr-Latn-CS" sz="2000" b="1" dirty="0" smtClean="0">
                          <a:solidFill>
                            <a:srgbClr val="00518E"/>
                          </a:solidFill>
                        </a:rPr>
                        <a:t>≤ 5.000.000</a:t>
                      </a:r>
                    </a:p>
                    <a:p>
                      <a:pPr marL="0" marR="0" indent="0" algn="ctr" defTabSz="914363" rtl="0" eaLnBrk="1" fontAlgn="auto" latinLnBrk="0" hangingPunct="1">
                        <a:lnSpc>
                          <a:spcPct val="100000"/>
                        </a:lnSpc>
                        <a:spcBef>
                          <a:spcPts val="0"/>
                        </a:spcBef>
                        <a:spcAft>
                          <a:spcPts val="0"/>
                        </a:spcAft>
                        <a:buClrTx/>
                        <a:buSzTx/>
                        <a:buFontTx/>
                        <a:buNone/>
                        <a:tabLst/>
                        <a:defRPr/>
                      </a:pPr>
                      <a:r>
                        <a:rPr lang="sr-Latn-CS" sz="2000" b="1" dirty="0" smtClean="0">
                          <a:solidFill>
                            <a:srgbClr val="00518E"/>
                          </a:solidFill>
                        </a:rPr>
                        <a:t> (cca. 25 – 30 ha)</a:t>
                      </a:r>
                      <a:endParaRPr lang="en-US" sz="2000" b="1" dirty="0" smtClean="0">
                        <a:solidFill>
                          <a:srgbClr val="00518E"/>
                        </a:solidFill>
                      </a:endParaRPr>
                    </a:p>
                  </a:txBody>
                  <a:tcPr anchor="ctr"/>
                </a:tc>
              </a:tr>
              <a:tr h="579120">
                <a:tc>
                  <a:txBody>
                    <a:bodyPr/>
                    <a:lstStyle/>
                    <a:p>
                      <a:pPr algn="ctr"/>
                      <a:r>
                        <a:rPr lang="sr-Latn-CS" b="1" dirty="0" smtClean="0">
                          <a:solidFill>
                            <a:srgbClr val="C00000"/>
                          </a:solidFill>
                        </a:rPr>
                        <a:t>7. </a:t>
                      </a:r>
                      <a:endParaRPr lang="en-US" b="1" dirty="0">
                        <a:solidFill>
                          <a:srgbClr val="C00000"/>
                        </a:solidFill>
                      </a:endParaRPr>
                    </a:p>
                  </a:txBody>
                  <a:tcPr anchor="ctr"/>
                </a:tc>
                <a:tc>
                  <a:txBody>
                    <a:bodyPr/>
                    <a:lstStyle/>
                    <a:p>
                      <a:pPr algn="l"/>
                      <a:r>
                        <a:rPr lang="sr-Latn-CS" sz="2000" b="1" dirty="0" smtClean="0">
                          <a:solidFill>
                            <a:srgbClr val="C00000"/>
                          </a:solidFill>
                        </a:rPr>
                        <a:t>PROMOTIVNE AKTIVNOSTI</a:t>
                      </a:r>
                      <a:endParaRPr lang="en-US" sz="2000" b="1" dirty="0">
                        <a:solidFill>
                          <a:srgbClr val="C00000"/>
                        </a:solidFill>
                      </a:endParaRPr>
                    </a:p>
                  </a:txBody>
                  <a:tcPr marL="182880" marR="182880" anchor="ctr"/>
                </a:tc>
                <a:tc>
                  <a:txBody>
                    <a:bodyPr/>
                    <a:lstStyle/>
                    <a:p>
                      <a:pPr marL="0" marR="0" indent="0" algn="ctr" defTabSz="914363" rtl="0" eaLnBrk="1" fontAlgn="auto" latinLnBrk="0" hangingPunct="1">
                        <a:lnSpc>
                          <a:spcPct val="100000"/>
                        </a:lnSpc>
                        <a:spcBef>
                          <a:spcPts val="0"/>
                        </a:spcBef>
                        <a:spcAft>
                          <a:spcPts val="0"/>
                        </a:spcAft>
                        <a:buClrTx/>
                        <a:buSzTx/>
                        <a:buFontTx/>
                        <a:buNone/>
                        <a:tabLst/>
                        <a:defRPr/>
                      </a:pPr>
                      <a:r>
                        <a:rPr lang="sr-Latn-CS" sz="2000" b="1" dirty="0" smtClean="0">
                          <a:solidFill>
                            <a:srgbClr val="00518E"/>
                          </a:solidFill>
                        </a:rPr>
                        <a:t>≤ 50.000</a:t>
                      </a:r>
                      <a:endParaRPr lang="en-US" sz="2000" b="1" dirty="0" smtClean="0">
                        <a:solidFill>
                          <a:srgbClr val="00518E"/>
                        </a:solidFill>
                      </a:endParaRPr>
                    </a:p>
                  </a:txBody>
                  <a:tcPr anchor="ctr"/>
                </a:tc>
              </a:tr>
            </a:tbl>
          </a:graphicData>
        </a:graphic>
      </p:graphicFrame>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228600" y="152400"/>
            <a:ext cx="8534400" cy="415498"/>
          </a:xfrm>
          <a:prstGeom prst="rect">
            <a:avLst/>
          </a:prstGeom>
        </p:spPr>
        <p:txBody>
          <a:bodyPr vert="horz" wrap="square" lIns="0" tIns="0" rIns="0" bIns="0" rtlCol="0" anchor="ctr" anchorCtr="0">
            <a:noAutofit/>
          </a:bodyPr>
          <a:lstStyle/>
          <a:p>
            <a:pPr marL="0" marR="0" lvl="0" indent="0" algn="l" defTabSz="914363" rtl="0" eaLnBrk="1" fontAlgn="auto" latinLnBrk="0" hangingPunct="1">
              <a:lnSpc>
                <a:spcPct val="90000"/>
              </a:lnSpc>
              <a:spcBef>
                <a:spcPct val="0"/>
              </a:spcBef>
              <a:spcAft>
                <a:spcPts val="0"/>
              </a:spcAft>
              <a:buClrTx/>
              <a:buSzTx/>
              <a:buFontTx/>
              <a:buNone/>
              <a:tabLst/>
              <a:defRPr/>
            </a:pPr>
            <a:r>
              <a:rPr lang="sr-Latn-CS" sz="3000" b="1" spc="-150" dirty="0" smtClean="0">
                <a:ln w="3175">
                  <a:noFill/>
                </a:ln>
                <a:solidFill>
                  <a:srgbClr val="0070C0"/>
                </a:solidFill>
                <a:latin typeface="+mj-lt"/>
                <a:cs typeface="Arial" charset="0"/>
              </a:rPr>
              <a:t>SMJERNICE LOKALNIM ZAJEDNICAMA ZA PRIPREMU</a:t>
            </a:r>
            <a:endParaRPr kumimoji="0" lang="en-US" sz="3000" b="1" i="0" u="none" strike="noStrike" kern="1200" cap="none" spc="-150" normalizeH="0" baseline="0" noProof="0" dirty="0">
              <a:ln w="3175">
                <a:noFill/>
              </a:ln>
              <a:solidFill>
                <a:srgbClr val="0070C0"/>
              </a:solidFill>
              <a:effectLst/>
              <a:uLnTx/>
              <a:uFillTx/>
              <a:latin typeface="+mj-lt"/>
              <a:ea typeface="+mn-ea"/>
              <a:cs typeface="Arial" charset="0"/>
            </a:endParaRPr>
          </a:p>
        </p:txBody>
      </p:sp>
      <p:sp>
        <p:nvSpPr>
          <p:cNvPr id="10" name="Rectangle 9"/>
          <p:cNvSpPr/>
          <p:nvPr/>
        </p:nvSpPr>
        <p:spPr>
          <a:xfrm>
            <a:off x="152400" y="685800"/>
            <a:ext cx="8991600" cy="5260414"/>
          </a:xfrm>
          <a:prstGeom prst="rect">
            <a:avLst/>
          </a:prstGeom>
        </p:spPr>
        <p:txBody>
          <a:bodyPr wrap="square">
            <a:spAutoFit/>
          </a:bodyPr>
          <a:lstStyle/>
          <a:p>
            <a:pPr marL="457200" lvl="0" indent="-288925">
              <a:lnSpc>
                <a:spcPts val="3100"/>
              </a:lnSpc>
              <a:buAutoNum type="arabicPeriod"/>
            </a:pPr>
            <a:r>
              <a:rPr lang="en-US" sz="2200" b="1" dirty="0" err="1" smtClean="0">
                <a:solidFill>
                  <a:srgbClr val="0070C0"/>
                </a:solidFill>
              </a:rPr>
              <a:t>Obezbjediti</a:t>
            </a:r>
            <a:r>
              <a:rPr lang="en-US" sz="2200" b="1" dirty="0" smtClean="0">
                <a:solidFill>
                  <a:srgbClr val="0070C0"/>
                </a:solidFill>
              </a:rPr>
              <a:t> </a:t>
            </a:r>
            <a:r>
              <a:rPr lang="en-US" sz="2200" b="1" dirty="0" err="1" smtClean="0">
                <a:solidFill>
                  <a:srgbClr val="0070C0"/>
                </a:solidFill>
              </a:rPr>
              <a:t>kvalitetne</a:t>
            </a:r>
            <a:r>
              <a:rPr lang="en-US" sz="2200" b="1" dirty="0" smtClean="0">
                <a:solidFill>
                  <a:srgbClr val="0070C0"/>
                </a:solidFill>
              </a:rPr>
              <a:t> </a:t>
            </a:r>
            <a:r>
              <a:rPr lang="en-US" sz="2200" b="1" dirty="0" err="1" smtClean="0">
                <a:solidFill>
                  <a:srgbClr val="0070C0"/>
                </a:solidFill>
              </a:rPr>
              <a:t>ljudske</a:t>
            </a:r>
            <a:r>
              <a:rPr lang="en-US" sz="2200" b="1" dirty="0" smtClean="0">
                <a:solidFill>
                  <a:srgbClr val="0070C0"/>
                </a:solidFill>
              </a:rPr>
              <a:t> </a:t>
            </a:r>
            <a:r>
              <a:rPr lang="en-US" sz="2200" b="1" dirty="0" err="1" smtClean="0">
                <a:solidFill>
                  <a:srgbClr val="0070C0"/>
                </a:solidFill>
              </a:rPr>
              <a:t>resurse</a:t>
            </a:r>
            <a:r>
              <a:rPr lang="en-US" sz="2200" b="1" dirty="0" smtClean="0">
                <a:solidFill>
                  <a:srgbClr val="0070C0"/>
                </a:solidFill>
              </a:rPr>
              <a:t> </a:t>
            </a:r>
            <a:r>
              <a:rPr lang="sr-Latn-CS" sz="2200" b="1" dirty="0" smtClean="0">
                <a:solidFill>
                  <a:srgbClr val="0070C0"/>
                </a:solidFill>
              </a:rPr>
              <a:t>i</a:t>
            </a:r>
            <a:r>
              <a:rPr lang="en-US" sz="2200" b="1" dirty="0" smtClean="0">
                <a:solidFill>
                  <a:srgbClr val="0070C0"/>
                </a:solidFill>
              </a:rPr>
              <a:t> </a:t>
            </a:r>
            <a:r>
              <a:rPr lang="sr-Latn-CS" sz="2200" b="1" dirty="0" smtClean="0">
                <a:solidFill>
                  <a:srgbClr val="0070C0"/>
                </a:solidFill>
              </a:rPr>
              <a:t>dugoročniji angažman na razvojnim zadacima</a:t>
            </a:r>
            <a:r>
              <a:rPr lang="en-US" sz="2200" b="1" dirty="0" smtClean="0">
                <a:solidFill>
                  <a:srgbClr val="0070C0"/>
                </a:solidFill>
              </a:rPr>
              <a:t> </a:t>
            </a:r>
            <a:endParaRPr lang="sr-Latn-CS" sz="2200" b="1" dirty="0" smtClean="0">
              <a:solidFill>
                <a:srgbClr val="0070C0"/>
              </a:solidFill>
            </a:endParaRPr>
          </a:p>
          <a:p>
            <a:pPr marL="457200" lvl="0" indent="-288925">
              <a:lnSpc>
                <a:spcPts val="3100"/>
              </a:lnSpc>
              <a:buAutoNum type="arabicPeriod"/>
            </a:pPr>
            <a:r>
              <a:rPr lang="sr-Latn-CS" sz="2200" b="1" dirty="0" smtClean="0">
                <a:solidFill>
                  <a:srgbClr val="0070C0"/>
                </a:solidFill>
              </a:rPr>
              <a:t>Formirati radnu grupu – tim  za razvoj poslovne i preduzetničke infrastrukture uz dugoročniji angažman članova  </a:t>
            </a:r>
          </a:p>
          <a:p>
            <a:pPr marL="457200" lvl="0" indent="-288925">
              <a:lnSpc>
                <a:spcPts val="3100"/>
              </a:lnSpc>
              <a:buAutoNum type="arabicPeriod"/>
            </a:pPr>
            <a:r>
              <a:rPr lang="sr-Latn-CS" sz="2200" b="1" dirty="0" smtClean="0">
                <a:solidFill>
                  <a:srgbClr val="0070C0"/>
                </a:solidFill>
              </a:rPr>
              <a:t>Edukacija ključnih kadrova za pripremu i implementaciju projekata</a:t>
            </a:r>
            <a:endParaRPr lang="sr-Latn-CS" sz="2200" b="1" i="1" dirty="0" smtClean="0">
              <a:solidFill>
                <a:srgbClr val="C00000"/>
              </a:solidFill>
            </a:endParaRPr>
          </a:p>
          <a:p>
            <a:pPr marL="457200" lvl="0" indent="-288925">
              <a:lnSpc>
                <a:spcPts val="3100"/>
              </a:lnSpc>
              <a:buAutoNum type="arabicPeriod"/>
            </a:pPr>
            <a:r>
              <a:rPr lang="sr-Latn-CS" sz="2200" b="1" dirty="0" smtClean="0">
                <a:solidFill>
                  <a:srgbClr val="0070C0"/>
                </a:solidFill>
              </a:rPr>
              <a:t>Pripremiti prostorni plan opštine – prema finan. mogućnostima opština</a:t>
            </a:r>
          </a:p>
          <a:p>
            <a:pPr marL="457200" lvl="0" indent="-288925">
              <a:lnSpc>
                <a:spcPts val="3100"/>
              </a:lnSpc>
              <a:buAutoNum type="arabicPeriod"/>
            </a:pPr>
            <a:r>
              <a:rPr lang="sr-Latn-CS" sz="2200" b="1" dirty="0" smtClean="0">
                <a:solidFill>
                  <a:srgbClr val="0070C0"/>
                </a:solidFill>
              </a:rPr>
              <a:t>Pripremiti predstudiju izvodljivosti – identifikovati nekoliko lokacija i definisati strateške prioritete</a:t>
            </a:r>
          </a:p>
          <a:p>
            <a:pPr marL="457200" lvl="0" indent="-288925">
              <a:lnSpc>
                <a:spcPts val="3100"/>
              </a:lnSpc>
              <a:buAutoNum type="arabicPeriod"/>
            </a:pPr>
            <a:r>
              <a:rPr lang="en-US" sz="2200" b="1" dirty="0" smtClean="0">
                <a:solidFill>
                  <a:srgbClr val="0070C0"/>
                </a:solidFill>
              </a:rPr>
              <a:t>Na </a:t>
            </a:r>
            <a:r>
              <a:rPr lang="en-US" sz="2200" b="1" dirty="0" err="1" smtClean="0">
                <a:solidFill>
                  <a:srgbClr val="0070C0"/>
                </a:solidFill>
              </a:rPr>
              <a:t>vrijeme</a:t>
            </a:r>
            <a:r>
              <a:rPr lang="en-US" sz="2200" b="1" dirty="0" smtClean="0">
                <a:solidFill>
                  <a:srgbClr val="0070C0"/>
                </a:solidFill>
              </a:rPr>
              <a:t> </a:t>
            </a:r>
            <a:r>
              <a:rPr lang="en-US" sz="2200" b="1" dirty="0" err="1" smtClean="0">
                <a:solidFill>
                  <a:srgbClr val="0070C0"/>
                </a:solidFill>
              </a:rPr>
              <a:t>krenuti</a:t>
            </a:r>
            <a:r>
              <a:rPr lang="en-US" sz="2200" b="1" dirty="0" smtClean="0">
                <a:solidFill>
                  <a:srgbClr val="0070C0"/>
                </a:solidFill>
              </a:rPr>
              <a:t> sa </a:t>
            </a:r>
            <a:r>
              <a:rPr lang="en-US" sz="2200" b="1" dirty="0" err="1" smtClean="0">
                <a:solidFill>
                  <a:srgbClr val="0070C0"/>
                </a:solidFill>
              </a:rPr>
              <a:t>pripremom</a:t>
            </a:r>
            <a:r>
              <a:rPr lang="en-US" sz="2200" b="1" dirty="0" smtClean="0">
                <a:solidFill>
                  <a:srgbClr val="0070C0"/>
                </a:solidFill>
              </a:rPr>
              <a:t> i </a:t>
            </a:r>
            <a:r>
              <a:rPr lang="en-US" sz="2200" b="1" dirty="0" err="1" smtClean="0">
                <a:solidFill>
                  <a:srgbClr val="0070C0"/>
                </a:solidFill>
              </a:rPr>
              <a:t>realizacijom</a:t>
            </a:r>
            <a:r>
              <a:rPr lang="en-US" sz="2200" b="1" dirty="0" smtClean="0">
                <a:solidFill>
                  <a:srgbClr val="0070C0"/>
                </a:solidFill>
              </a:rPr>
              <a:t> </a:t>
            </a:r>
            <a:r>
              <a:rPr lang="en-US" sz="2200" b="1" dirty="0" err="1" smtClean="0">
                <a:solidFill>
                  <a:srgbClr val="0070C0"/>
                </a:solidFill>
              </a:rPr>
              <a:t>projekata</a:t>
            </a:r>
            <a:endParaRPr lang="sr-Latn-CS" sz="2200" b="1" dirty="0" smtClean="0">
              <a:solidFill>
                <a:srgbClr val="0070C0"/>
              </a:solidFill>
            </a:endParaRPr>
          </a:p>
          <a:p>
            <a:pPr marL="457200" lvl="0" indent="-288925">
              <a:lnSpc>
                <a:spcPts val="3100"/>
              </a:lnSpc>
              <a:buAutoNum type="arabicPeriod"/>
            </a:pPr>
            <a:r>
              <a:rPr lang="sr-Latn-CS" sz="2200" b="1" dirty="0" smtClean="0">
                <a:solidFill>
                  <a:srgbClr val="0070C0"/>
                </a:solidFill>
              </a:rPr>
              <a:t>Uskladiti tempo realizacije sa obezbjeđenjem finansijskih sredstava</a:t>
            </a:r>
          </a:p>
          <a:p>
            <a:pPr marL="457200" lvl="0" indent="-288925">
              <a:lnSpc>
                <a:spcPts val="3100"/>
              </a:lnSpc>
              <a:buAutoNum type="arabicPeriod"/>
            </a:pPr>
            <a:r>
              <a:rPr lang="sr-Latn-CS" sz="2200" b="1" dirty="0" smtClean="0">
                <a:solidFill>
                  <a:srgbClr val="0070C0"/>
                </a:solidFill>
              </a:rPr>
              <a:t>Rano početi sa promocijom projekta razvoja zone (već nakon usvojene predstudije, izabranih strateških prioriteta i lokacija) </a:t>
            </a:r>
          </a:p>
          <a:p>
            <a:pPr marL="457200" lvl="0" indent="-288925">
              <a:lnSpc>
                <a:spcPts val="3100"/>
              </a:lnSpc>
              <a:buAutoNum type="arabicPeriod"/>
            </a:pPr>
            <a:r>
              <a:rPr lang="sr-Latn-CS" sz="2200" b="1" dirty="0" smtClean="0">
                <a:solidFill>
                  <a:srgbClr val="0070C0"/>
                </a:solidFill>
              </a:rPr>
              <a:t>Bez “pre-optimističnih” obećanja investitorima o brzini opremanja zone  </a:t>
            </a:r>
            <a:endParaRPr lang="en-US" sz="2200" b="1" dirty="0">
              <a:solidFill>
                <a:srgbClr val="0070C0"/>
              </a:solidFill>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2514600" y="1295400"/>
            <a:ext cx="4191000" cy="415498"/>
          </a:xfrm>
          <a:prstGeom prst="rect">
            <a:avLst/>
          </a:prstGeom>
        </p:spPr>
        <p:txBody>
          <a:bodyPr vert="horz" wrap="square" lIns="0" tIns="0" rIns="0" bIns="0" rtlCol="0" anchor="ctr" anchorCtr="0">
            <a:noAutofit/>
          </a:bodyPr>
          <a:lstStyle/>
          <a:p>
            <a:pPr marL="0" marR="0" lvl="0" indent="0" algn="ctr" defTabSz="914363" rtl="0" eaLnBrk="1" fontAlgn="auto" latinLnBrk="0" hangingPunct="1">
              <a:lnSpc>
                <a:spcPct val="90000"/>
              </a:lnSpc>
              <a:spcBef>
                <a:spcPct val="0"/>
              </a:spcBef>
              <a:spcAft>
                <a:spcPts val="0"/>
              </a:spcAft>
              <a:buClrTx/>
              <a:buSzTx/>
              <a:buFontTx/>
              <a:buNone/>
              <a:tabLst/>
              <a:defRPr/>
            </a:pPr>
            <a:r>
              <a:rPr lang="sr-Latn-CS" sz="3000" b="1" spc="-150" dirty="0" smtClean="0">
                <a:ln w="3175">
                  <a:noFill/>
                </a:ln>
                <a:solidFill>
                  <a:srgbClr val="0070C0"/>
                </a:solidFill>
                <a:latin typeface="+mj-lt"/>
                <a:cs typeface="Arial" charset="0"/>
              </a:rPr>
              <a:t>HVALA NA PAŽNJI !</a:t>
            </a:r>
            <a:endParaRPr kumimoji="0" lang="en-US" sz="3000" b="1" i="0" u="none" strike="noStrike" kern="1200" cap="none" spc="-150" normalizeH="0" baseline="0" noProof="0" dirty="0">
              <a:ln w="3175">
                <a:noFill/>
              </a:ln>
              <a:solidFill>
                <a:srgbClr val="0070C0"/>
              </a:solidFill>
              <a:effectLst/>
              <a:uLnTx/>
              <a:uFillTx/>
              <a:latin typeface="+mj-lt"/>
              <a:ea typeface="+mn-ea"/>
              <a:cs typeface="Arial" charset="0"/>
            </a:endParaRPr>
          </a:p>
        </p:txBody>
      </p:sp>
      <p:sp>
        <p:nvSpPr>
          <p:cNvPr id="8" name="Rectangle 7"/>
          <p:cNvSpPr/>
          <p:nvPr/>
        </p:nvSpPr>
        <p:spPr>
          <a:xfrm>
            <a:off x="381000" y="3810000"/>
            <a:ext cx="7086600" cy="1938992"/>
          </a:xfrm>
          <a:prstGeom prst="rect">
            <a:avLst/>
          </a:prstGeom>
          <a:noFill/>
        </p:spPr>
        <p:txBody>
          <a:bodyPr wrap="square" lIns="91440" tIns="45720" rIns="91440" bIns="45720">
            <a:spAutoFit/>
            <a:scene3d>
              <a:camera prst="orthographicFront"/>
              <a:lightRig rig="flat" dir="tl">
                <a:rot lat="0" lon="0" rev="6600000"/>
              </a:lightRig>
            </a:scene3d>
            <a:sp3d>
              <a:contourClr>
                <a:schemeClr val="accent2">
                  <a:shade val="75000"/>
                </a:schemeClr>
              </a:contourClr>
            </a:sp3d>
          </a:bodyPr>
          <a:lstStyle/>
          <a:p>
            <a:r>
              <a:rPr lang="sr-Latn-CS" sz="2000" b="1" cap="none" dirty="0" smtClean="0">
                <a:ln w="11430"/>
                <a:solidFill>
                  <a:srgbClr val="0070C0"/>
                </a:solidFill>
              </a:rPr>
              <a:t>Dalji kontakti:</a:t>
            </a:r>
          </a:p>
          <a:p>
            <a:endParaRPr lang="en-US" sz="2000" b="1" cap="none" dirty="0" smtClean="0">
              <a:ln w="11430"/>
              <a:solidFill>
                <a:srgbClr val="0070C0"/>
              </a:solidFill>
            </a:endParaRPr>
          </a:p>
          <a:p>
            <a:r>
              <a:rPr lang="sr-Latn-CS" sz="2000" b="1" cap="none" dirty="0" smtClean="0">
                <a:ln w="11430"/>
                <a:solidFill>
                  <a:srgbClr val="0070C0"/>
                </a:solidFill>
              </a:rPr>
              <a:t>Republička agencija za razvoj malih i srednjih preduzeća</a:t>
            </a:r>
            <a:endParaRPr lang="en-US" sz="2000" b="1" cap="none" dirty="0" smtClean="0">
              <a:ln w="11430"/>
              <a:solidFill>
                <a:srgbClr val="0070C0"/>
              </a:solidFill>
            </a:endParaRPr>
          </a:p>
          <a:p>
            <a:r>
              <a:rPr lang="sr-Latn-CS" sz="2000" b="1" dirty="0" smtClean="0">
                <a:ln w="11430"/>
                <a:solidFill>
                  <a:srgbClr val="0070C0"/>
                </a:solidFill>
              </a:rPr>
              <a:t>051 247440 tel</a:t>
            </a:r>
          </a:p>
          <a:p>
            <a:r>
              <a:rPr lang="sr-Latn-CS" sz="2000" b="1" cap="none" dirty="0" smtClean="0">
                <a:ln w="11430"/>
                <a:solidFill>
                  <a:srgbClr val="0070C0"/>
                </a:solidFill>
              </a:rPr>
              <a:t>051 247630 fax</a:t>
            </a:r>
          </a:p>
          <a:p>
            <a:r>
              <a:rPr lang="sr-Latn-CS" sz="2000" b="1" dirty="0" smtClean="0">
                <a:ln w="11430"/>
                <a:solidFill>
                  <a:srgbClr val="0070C0"/>
                </a:solidFill>
              </a:rPr>
              <a:t>rars-msp</a:t>
            </a:r>
            <a:r>
              <a:rPr lang="en-US" sz="2000" b="1" dirty="0" smtClean="0">
                <a:ln w="11430"/>
                <a:solidFill>
                  <a:srgbClr val="0070C0"/>
                </a:solidFill>
              </a:rPr>
              <a:t>@</a:t>
            </a:r>
            <a:r>
              <a:rPr lang="en-US" sz="2000" b="1" dirty="0" err="1" smtClean="0">
                <a:ln w="11430"/>
                <a:solidFill>
                  <a:srgbClr val="0070C0"/>
                </a:solidFill>
              </a:rPr>
              <a:t>blic.net</a:t>
            </a:r>
            <a:r>
              <a:rPr lang="sr-Latn-CS" sz="2000" b="1" cap="none" dirty="0" smtClean="0">
                <a:ln w="11430"/>
                <a:solidFill>
                  <a:srgbClr val="0070C0"/>
                </a:solidFill>
              </a:rPr>
              <a:t> </a:t>
            </a:r>
            <a:endParaRPr lang="en-US" sz="2000" b="1" cap="none" dirty="0">
              <a:ln w="11430"/>
              <a:solidFill>
                <a:srgbClr val="0070C0"/>
              </a:solidFill>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382000" cy="415498"/>
          </a:xfrm>
        </p:spPr>
        <p:txBody>
          <a:bodyPr/>
          <a:lstStyle/>
          <a:p>
            <a:r>
              <a:rPr lang="en-US" sz="3000" b="1" dirty="0" smtClean="0">
                <a:solidFill>
                  <a:srgbClr val="0070C0"/>
                </a:solidFill>
                <a:effectLst/>
              </a:rPr>
              <a:t>CILJ PREZENTACIJE</a:t>
            </a:r>
            <a:endParaRPr lang="en-US" sz="3000" b="1" dirty="0">
              <a:solidFill>
                <a:srgbClr val="0070C0"/>
              </a:solidFill>
              <a:effectLst/>
            </a:endParaRPr>
          </a:p>
        </p:txBody>
      </p:sp>
      <p:sp>
        <p:nvSpPr>
          <p:cNvPr id="3" name="Text Placeholder 2"/>
          <p:cNvSpPr>
            <a:spLocks noGrp="1"/>
          </p:cNvSpPr>
          <p:nvPr>
            <p:ph type="body" sz="quarter" idx="10"/>
          </p:nvPr>
        </p:nvSpPr>
        <p:spPr>
          <a:xfrm>
            <a:off x="457200" y="1371600"/>
            <a:ext cx="7772400" cy="2215991"/>
          </a:xfrm>
        </p:spPr>
        <p:txBody>
          <a:bodyPr spcCol="457200"/>
          <a:lstStyle/>
          <a:p>
            <a:pPr>
              <a:lnSpc>
                <a:spcPct val="150000"/>
              </a:lnSpc>
              <a:spcBef>
                <a:spcPts val="0"/>
              </a:spcBef>
              <a:buSzPct val="120000"/>
            </a:pPr>
            <a:r>
              <a:rPr lang="en-US" sz="2400" b="1" dirty="0" smtClean="0">
                <a:solidFill>
                  <a:srgbClr val="C00000"/>
                </a:solidFill>
                <a:effectLst>
                  <a:outerShdw blurRad="38100" dist="38100" dir="2700000" algn="tl">
                    <a:srgbClr val="000000">
                      <a:alpha val="43137"/>
                    </a:srgbClr>
                  </a:outerShdw>
                </a:effectLst>
              </a:rPr>
              <a:t>Upoznati</a:t>
            </a:r>
            <a:r>
              <a:rPr lang="en-US" sz="2400" b="1" dirty="0" smtClean="0">
                <a:solidFill>
                  <a:srgbClr val="00518E"/>
                </a:solidFill>
              </a:rPr>
              <a:t> </a:t>
            </a:r>
            <a:r>
              <a:rPr lang="en-US" sz="2400" b="1" dirty="0" smtClean="0">
                <a:solidFill>
                  <a:srgbClr val="C00000"/>
                </a:solidFill>
                <a:effectLst>
                  <a:outerShdw blurRad="38100" dist="38100" dir="2700000" algn="tl">
                    <a:srgbClr val="000000">
                      <a:alpha val="43137"/>
                    </a:srgbClr>
                  </a:outerShdw>
                </a:effectLst>
              </a:rPr>
              <a:t>lokalne zajednice</a:t>
            </a:r>
            <a:r>
              <a:rPr lang="sr-Latn-CS" sz="2400" b="1" dirty="0" smtClean="0">
                <a:solidFill>
                  <a:srgbClr val="C00000"/>
                </a:solidFill>
                <a:effectLst>
                  <a:outerShdw blurRad="38100" dist="38100" dir="2700000" algn="tl">
                    <a:srgbClr val="000000">
                      <a:alpha val="43137"/>
                    </a:srgbClr>
                  </a:outerShdw>
                </a:effectLst>
              </a:rPr>
              <a:t> </a:t>
            </a:r>
            <a:r>
              <a:rPr lang="sr-Latn-CS" sz="2400" b="1" dirty="0" smtClean="0">
                <a:solidFill>
                  <a:srgbClr val="0070C0"/>
                </a:solidFill>
              </a:rPr>
              <a:t>i širu javnost sa</a:t>
            </a:r>
            <a:r>
              <a:rPr lang="en-US" sz="2400" b="1" dirty="0" smtClean="0">
                <a:solidFill>
                  <a:srgbClr val="0070C0"/>
                </a:solidFill>
              </a:rPr>
              <a:t> </a:t>
            </a:r>
            <a:r>
              <a:rPr lang="sr-Latn-CS" sz="2400" b="1" dirty="0" smtClean="0">
                <a:solidFill>
                  <a:srgbClr val="0070C0"/>
                </a:solidFill>
              </a:rPr>
              <a:t>Akcionim planom podrške uspostavljanja i razvoja poslovnih zona u Republici Srpskoj kao strateško opredjeljenje Vlade RS; </a:t>
            </a:r>
          </a:p>
          <a:p>
            <a:pPr>
              <a:lnSpc>
                <a:spcPct val="150000"/>
              </a:lnSpc>
              <a:spcBef>
                <a:spcPts val="0"/>
              </a:spcBef>
              <a:buSzPct val="120000"/>
              <a:buNone/>
            </a:pPr>
            <a:r>
              <a:rPr lang="sr-Latn-CS" sz="2400" b="1" dirty="0" smtClean="0">
                <a:solidFill>
                  <a:srgbClr val="0070C0"/>
                </a:solidFill>
              </a:rPr>
              <a:t>	</a:t>
            </a:r>
            <a:endParaRPr lang="en-US" sz="2400" b="1" dirty="0" smtClean="0">
              <a:solidFill>
                <a:srgbClr val="0070C0"/>
              </a:solidFill>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7924800" cy="415498"/>
          </a:xfrm>
        </p:spPr>
        <p:txBody>
          <a:bodyPr/>
          <a:lstStyle/>
          <a:p>
            <a:r>
              <a:rPr lang="sr-Latn-CS" sz="3000" b="1" dirty="0" smtClean="0">
                <a:solidFill>
                  <a:srgbClr val="0070C0"/>
                </a:solidFill>
                <a:effectLst/>
              </a:rPr>
              <a:t>SADRŽAJ PREZENTACIJE</a:t>
            </a:r>
            <a:endParaRPr lang="en-US" sz="3000" b="1" dirty="0">
              <a:solidFill>
                <a:srgbClr val="0070C0"/>
              </a:solidFill>
              <a:effectLst/>
            </a:endParaRPr>
          </a:p>
        </p:txBody>
      </p:sp>
      <p:sp>
        <p:nvSpPr>
          <p:cNvPr id="3" name="Text Placeholder 2"/>
          <p:cNvSpPr>
            <a:spLocks noGrp="1"/>
          </p:cNvSpPr>
          <p:nvPr>
            <p:ph type="body" sz="quarter" idx="10"/>
          </p:nvPr>
        </p:nvSpPr>
        <p:spPr>
          <a:xfrm>
            <a:off x="609600" y="1375281"/>
            <a:ext cx="7543800" cy="4488408"/>
          </a:xfrm>
        </p:spPr>
        <p:txBody>
          <a:bodyPr spcCol="457200"/>
          <a:lstStyle/>
          <a:p>
            <a:pPr marL="514350" indent="-514350">
              <a:lnSpc>
                <a:spcPts val="5000"/>
              </a:lnSpc>
              <a:spcBef>
                <a:spcPts val="0"/>
              </a:spcBef>
              <a:buSzPct val="110000"/>
              <a:buAutoNum type="arabicPeriod"/>
            </a:pPr>
            <a:r>
              <a:rPr lang="sr-Latn-CS" sz="2400" b="1" dirty="0" smtClean="0">
                <a:solidFill>
                  <a:srgbClr val="C00000"/>
                </a:solidFill>
                <a:effectLst>
                  <a:outerShdw blurRad="38100" dist="38100" dir="2700000" algn="tl">
                    <a:srgbClr val="000000">
                      <a:alpha val="43137"/>
                    </a:srgbClr>
                  </a:outerShdw>
                </a:effectLst>
              </a:rPr>
              <a:t>CILJEVI </a:t>
            </a:r>
            <a:r>
              <a:rPr lang="sr-Latn-CS" sz="2400" b="1" dirty="0" smtClean="0">
                <a:solidFill>
                  <a:srgbClr val="0070C0"/>
                </a:solidFill>
              </a:rPr>
              <a:t>koji se žele postići do 2013. godine</a:t>
            </a:r>
          </a:p>
          <a:p>
            <a:pPr marL="514350" indent="-514350">
              <a:lnSpc>
                <a:spcPts val="5000"/>
              </a:lnSpc>
              <a:spcBef>
                <a:spcPts val="0"/>
              </a:spcBef>
              <a:buSzPct val="110000"/>
              <a:buAutoNum type="arabicPeriod"/>
            </a:pPr>
            <a:r>
              <a:rPr lang="sr-Latn-CS" sz="2400" b="1" dirty="0" smtClean="0">
                <a:solidFill>
                  <a:srgbClr val="C00000"/>
                </a:solidFill>
                <a:effectLst>
                  <a:outerShdw blurRad="38100" dist="38100" dir="2700000" algn="tl">
                    <a:srgbClr val="000000">
                      <a:alpha val="43137"/>
                    </a:srgbClr>
                  </a:outerShdw>
                </a:effectLst>
              </a:rPr>
              <a:t>INSTITUCIONALNI OKVIR </a:t>
            </a:r>
            <a:r>
              <a:rPr lang="sr-Latn-CS" sz="2400" b="1" dirty="0" smtClean="0">
                <a:solidFill>
                  <a:srgbClr val="0070C0"/>
                </a:solidFill>
              </a:rPr>
              <a:t>za razvoj zona u Republici</a:t>
            </a:r>
          </a:p>
          <a:p>
            <a:pPr marL="514350" indent="-514350">
              <a:lnSpc>
                <a:spcPts val="5000"/>
              </a:lnSpc>
              <a:spcBef>
                <a:spcPts val="0"/>
              </a:spcBef>
              <a:buSzPct val="110000"/>
              <a:buAutoNum type="arabicPeriod"/>
            </a:pPr>
            <a:r>
              <a:rPr lang="sr-Latn-CS" sz="2400" b="1" dirty="0" smtClean="0">
                <a:solidFill>
                  <a:srgbClr val="C00000"/>
                </a:solidFill>
                <a:effectLst>
                  <a:outerShdw blurRad="38100" dist="38100" dir="2700000" algn="tl">
                    <a:srgbClr val="000000">
                      <a:alpha val="43137"/>
                    </a:srgbClr>
                  </a:outerShdw>
                </a:effectLst>
              </a:rPr>
              <a:t>PLANIRANE AKTIVNOSTI </a:t>
            </a:r>
            <a:r>
              <a:rPr lang="sr-Latn-CS" sz="2400" b="1" dirty="0" smtClean="0">
                <a:solidFill>
                  <a:srgbClr val="0070C0"/>
                </a:solidFill>
              </a:rPr>
              <a:t>za period  2009 – 2013. god.</a:t>
            </a:r>
          </a:p>
          <a:p>
            <a:pPr marL="514350" indent="-514350">
              <a:lnSpc>
                <a:spcPts val="5000"/>
              </a:lnSpc>
              <a:spcBef>
                <a:spcPts val="0"/>
              </a:spcBef>
              <a:buSzPct val="110000"/>
              <a:buAutoNum type="arabicPeriod"/>
            </a:pPr>
            <a:r>
              <a:rPr lang="sr-Latn-CS" sz="2400" b="1" dirty="0" smtClean="0">
                <a:solidFill>
                  <a:srgbClr val="C00000"/>
                </a:solidFill>
                <a:effectLst>
                  <a:outerShdw blurRad="38100" dist="38100" dir="2700000" algn="tl">
                    <a:srgbClr val="000000">
                      <a:alpha val="43137"/>
                    </a:srgbClr>
                  </a:outerShdw>
                </a:effectLst>
              </a:rPr>
              <a:t>PODSTICAJI RAZVOJA </a:t>
            </a:r>
          </a:p>
          <a:p>
            <a:pPr marL="514350" indent="-514350">
              <a:lnSpc>
                <a:spcPts val="5000"/>
              </a:lnSpc>
              <a:spcBef>
                <a:spcPts val="0"/>
              </a:spcBef>
              <a:buSzPct val="110000"/>
              <a:buAutoNum type="arabicPeriod"/>
            </a:pPr>
            <a:r>
              <a:rPr lang="sr-Latn-CS" sz="2400" b="1" dirty="0" smtClean="0">
                <a:solidFill>
                  <a:srgbClr val="C00000"/>
                </a:solidFill>
                <a:effectLst>
                  <a:outerShdw blurRad="38100" dist="38100" dir="2700000" algn="tl">
                    <a:srgbClr val="000000">
                      <a:alpha val="43137"/>
                    </a:srgbClr>
                  </a:outerShdw>
                </a:effectLst>
              </a:rPr>
              <a:t>SAVJETI/SMJERNICE </a:t>
            </a:r>
            <a:r>
              <a:rPr lang="sr-Latn-CS" sz="2400" b="1" dirty="0" smtClean="0">
                <a:solidFill>
                  <a:srgbClr val="0070C0"/>
                </a:solidFill>
              </a:rPr>
              <a:t>lokalnim zajednicama za pripremu i realizaciju projekata</a:t>
            </a:r>
          </a:p>
          <a:p>
            <a:pPr marL="514350" indent="-514350">
              <a:lnSpc>
                <a:spcPts val="5000"/>
              </a:lnSpc>
              <a:spcBef>
                <a:spcPts val="0"/>
              </a:spcBef>
              <a:buSzPct val="120000"/>
              <a:buAutoNum type="arabicPeriod"/>
            </a:pPr>
            <a:endParaRPr lang="en-US" sz="2400" b="1" i="1" dirty="0" smtClean="0">
              <a:solidFill>
                <a:srgbClr val="0070C0"/>
              </a:solidFill>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04800" y="838200"/>
            <a:ext cx="8610600" cy="4524315"/>
          </a:xfrm>
          <a:prstGeom prst="rect">
            <a:avLst/>
          </a:prstGeom>
        </p:spPr>
        <p:txBody>
          <a:bodyPr wrap="square">
            <a:spAutoFit/>
          </a:bodyPr>
          <a:lstStyle/>
          <a:p>
            <a:pPr marL="342900" lvl="0" indent="-342900">
              <a:lnSpc>
                <a:spcPct val="150000"/>
              </a:lnSpc>
              <a:buFont typeface="+mj-lt"/>
              <a:buAutoNum type="arabicPeriod"/>
            </a:pPr>
            <a:r>
              <a:rPr lang="sr-Latn-CS" sz="2400" b="1" dirty="0" smtClean="0">
                <a:solidFill>
                  <a:srgbClr val="C00000"/>
                </a:solidFill>
              </a:rPr>
              <a:t>MAPIRANJE</a:t>
            </a:r>
            <a:r>
              <a:rPr lang="sr-Latn-CS" sz="2400" b="1" dirty="0" smtClean="0">
                <a:solidFill>
                  <a:srgbClr val="0070C0"/>
                </a:solidFill>
              </a:rPr>
              <a:t> </a:t>
            </a:r>
            <a:r>
              <a:rPr lang="sr-Latn-CS" sz="2400" b="1" dirty="0" smtClean="0">
                <a:solidFill>
                  <a:srgbClr val="C00000"/>
                </a:solidFill>
              </a:rPr>
              <a:t>-</a:t>
            </a:r>
            <a:r>
              <a:rPr lang="sr-Latn-CS" sz="2400" b="1" dirty="0" smtClean="0">
                <a:solidFill>
                  <a:srgbClr val="0070C0"/>
                </a:solidFill>
              </a:rPr>
              <a:t> detaljno snimanje zona u Republici Srpskoj </a:t>
            </a:r>
            <a:endParaRPr lang="en-US" sz="2400" b="1" dirty="0" smtClean="0">
              <a:solidFill>
                <a:srgbClr val="0070C0"/>
              </a:solidFill>
            </a:endParaRPr>
          </a:p>
          <a:p>
            <a:pPr marL="342900" lvl="0" indent="-342900">
              <a:lnSpc>
                <a:spcPct val="150000"/>
              </a:lnSpc>
              <a:buFont typeface="+mj-lt"/>
              <a:buAutoNum type="arabicPeriod"/>
            </a:pPr>
            <a:r>
              <a:rPr lang="sr-Latn-CS" sz="2400" b="1" dirty="0" smtClean="0">
                <a:solidFill>
                  <a:srgbClr val="C00000"/>
                </a:solidFill>
              </a:rPr>
              <a:t>PRIORITETI i KRITERIJI –</a:t>
            </a:r>
            <a:r>
              <a:rPr lang="sr-Latn-CS" sz="2400" b="1" dirty="0" smtClean="0">
                <a:solidFill>
                  <a:srgbClr val="0070C0"/>
                </a:solidFill>
              </a:rPr>
              <a:t> defin. strateških nivoa z</a:t>
            </a:r>
            <a:r>
              <a:rPr lang="en-US" sz="2400" b="1" dirty="0" smtClean="0">
                <a:solidFill>
                  <a:srgbClr val="0070C0"/>
                </a:solidFill>
              </a:rPr>
              <a:t>ona</a:t>
            </a:r>
          </a:p>
          <a:p>
            <a:pPr marL="342900" lvl="0" indent="-342900">
              <a:lnSpc>
                <a:spcPct val="150000"/>
              </a:lnSpc>
              <a:buFont typeface="+mj-lt"/>
              <a:buAutoNum type="arabicPeriod"/>
            </a:pPr>
            <a:r>
              <a:rPr lang="sr-Latn-CS" sz="2400" b="1" dirty="0" smtClean="0">
                <a:solidFill>
                  <a:srgbClr val="C00000"/>
                </a:solidFill>
              </a:rPr>
              <a:t>PROCES/PROCEDURA</a:t>
            </a:r>
            <a:r>
              <a:rPr lang="sr-Latn-CS" sz="2400" b="1" dirty="0" smtClean="0">
                <a:solidFill>
                  <a:srgbClr val="0070C0"/>
                </a:solidFill>
              </a:rPr>
              <a:t> </a:t>
            </a:r>
            <a:r>
              <a:rPr lang="sr-Latn-CS" sz="2400" b="1" dirty="0" smtClean="0">
                <a:solidFill>
                  <a:srgbClr val="C00000"/>
                </a:solidFill>
              </a:rPr>
              <a:t>-</a:t>
            </a:r>
            <a:r>
              <a:rPr lang="sr-Latn-CS" sz="2400" b="1" dirty="0" smtClean="0">
                <a:solidFill>
                  <a:srgbClr val="0070C0"/>
                </a:solidFill>
              </a:rPr>
              <a:t> </a:t>
            </a:r>
            <a:r>
              <a:rPr lang="en-US" sz="2400" b="1" dirty="0" smtClean="0">
                <a:solidFill>
                  <a:srgbClr val="0070C0"/>
                </a:solidFill>
              </a:rPr>
              <a:t>za uspostavljanje poslovnih zona</a:t>
            </a:r>
            <a:r>
              <a:rPr lang="sr-Latn-CS" sz="2400" b="1" dirty="0" smtClean="0">
                <a:solidFill>
                  <a:srgbClr val="0070C0"/>
                </a:solidFill>
              </a:rPr>
              <a:t> (bitno pripremu pravilnika) </a:t>
            </a:r>
          </a:p>
          <a:p>
            <a:pPr marL="342900" lvl="0" indent="-342900">
              <a:lnSpc>
                <a:spcPct val="150000"/>
              </a:lnSpc>
              <a:buFont typeface="+mj-lt"/>
              <a:buAutoNum type="arabicPeriod"/>
            </a:pPr>
            <a:r>
              <a:rPr lang="sr-Latn-CS" sz="2400" b="1" dirty="0" smtClean="0">
                <a:solidFill>
                  <a:srgbClr val="C00000"/>
                </a:solidFill>
              </a:rPr>
              <a:t>PRAVILNIK</a:t>
            </a:r>
            <a:r>
              <a:rPr lang="sr-Latn-CS" sz="2400" b="1" dirty="0" smtClean="0">
                <a:solidFill>
                  <a:srgbClr val="0070C0"/>
                </a:solidFill>
              </a:rPr>
              <a:t> </a:t>
            </a:r>
            <a:r>
              <a:rPr lang="sr-Latn-CS" sz="2400" b="1" dirty="0" smtClean="0">
                <a:solidFill>
                  <a:srgbClr val="C00000"/>
                </a:solidFill>
              </a:rPr>
              <a:t>–</a:t>
            </a:r>
            <a:r>
              <a:rPr lang="sr-Latn-CS" sz="2400" b="1" dirty="0" smtClean="0">
                <a:solidFill>
                  <a:srgbClr val="0070C0"/>
                </a:solidFill>
              </a:rPr>
              <a:t> za dodjelu </a:t>
            </a:r>
            <a:r>
              <a:rPr lang="en-US" sz="2400" b="1" dirty="0" smtClean="0">
                <a:solidFill>
                  <a:srgbClr val="0070C0"/>
                </a:solidFill>
              </a:rPr>
              <a:t>podsticaj</a:t>
            </a:r>
            <a:r>
              <a:rPr lang="sr-Latn-CS" sz="2400" b="1" dirty="0" smtClean="0">
                <a:solidFill>
                  <a:srgbClr val="0070C0"/>
                </a:solidFill>
              </a:rPr>
              <a:t>a</a:t>
            </a:r>
            <a:r>
              <a:rPr lang="en-US" sz="2400" b="1" dirty="0" smtClean="0">
                <a:solidFill>
                  <a:srgbClr val="0070C0"/>
                </a:solidFill>
              </a:rPr>
              <a:t> razvoj zona </a:t>
            </a:r>
            <a:r>
              <a:rPr lang="sr-Latn-CS" sz="2400" b="1" dirty="0" smtClean="0">
                <a:solidFill>
                  <a:srgbClr val="0070C0"/>
                </a:solidFill>
              </a:rPr>
              <a:t> </a:t>
            </a:r>
            <a:endParaRPr lang="en-US" sz="2400" b="1" dirty="0" smtClean="0">
              <a:solidFill>
                <a:srgbClr val="C00000"/>
              </a:solidFill>
            </a:endParaRPr>
          </a:p>
          <a:p>
            <a:pPr marL="342900" lvl="0" indent="-342900">
              <a:lnSpc>
                <a:spcPct val="150000"/>
              </a:lnSpc>
              <a:buFont typeface="+mj-lt"/>
              <a:buAutoNum type="arabicPeriod"/>
            </a:pPr>
            <a:r>
              <a:rPr lang="en-US" sz="2400" b="1" dirty="0" smtClean="0">
                <a:solidFill>
                  <a:srgbClr val="C00000"/>
                </a:solidFill>
              </a:rPr>
              <a:t> </a:t>
            </a:r>
            <a:r>
              <a:rPr lang="sr-Latn-CS" sz="2400" b="1" dirty="0" smtClean="0">
                <a:solidFill>
                  <a:srgbClr val="C00000"/>
                </a:solidFill>
              </a:rPr>
              <a:t>EDUKACIJA  - </a:t>
            </a:r>
            <a:r>
              <a:rPr lang="en-US" sz="2400" b="1" dirty="0" smtClean="0">
                <a:solidFill>
                  <a:srgbClr val="0070C0"/>
                </a:solidFill>
              </a:rPr>
              <a:t>lokaln</a:t>
            </a:r>
            <a:r>
              <a:rPr lang="sr-Latn-CS" sz="2400" b="1" dirty="0" smtClean="0">
                <a:solidFill>
                  <a:srgbClr val="0070C0"/>
                </a:solidFill>
              </a:rPr>
              <a:t>e</a:t>
            </a:r>
            <a:r>
              <a:rPr lang="en-US" sz="2400" b="1" dirty="0" smtClean="0">
                <a:solidFill>
                  <a:srgbClr val="0070C0"/>
                </a:solidFill>
              </a:rPr>
              <a:t> administracij</a:t>
            </a:r>
            <a:r>
              <a:rPr lang="sr-Latn-CS" sz="2400" b="1" dirty="0" smtClean="0">
                <a:solidFill>
                  <a:srgbClr val="0070C0"/>
                </a:solidFill>
              </a:rPr>
              <a:t>e</a:t>
            </a:r>
            <a:endParaRPr lang="en-US" sz="2400" b="1" dirty="0" smtClean="0">
              <a:solidFill>
                <a:srgbClr val="0070C0"/>
              </a:solidFill>
            </a:endParaRPr>
          </a:p>
          <a:p>
            <a:pPr marL="342900" lvl="0" indent="-342900">
              <a:lnSpc>
                <a:spcPct val="150000"/>
              </a:lnSpc>
              <a:buFont typeface="+mj-lt"/>
              <a:buAutoNum type="arabicPeriod"/>
            </a:pPr>
            <a:r>
              <a:rPr lang="sr-Latn-CS" sz="2400" b="1" dirty="0" smtClean="0">
                <a:solidFill>
                  <a:srgbClr val="C00000"/>
                </a:solidFill>
              </a:rPr>
              <a:t> </a:t>
            </a:r>
            <a:r>
              <a:rPr lang="en-US" sz="2400" b="1" dirty="0" smtClean="0">
                <a:solidFill>
                  <a:srgbClr val="C00000"/>
                </a:solidFill>
              </a:rPr>
              <a:t>IZRADA </a:t>
            </a:r>
            <a:r>
              <a:rPr lang="sr-Latn-CS" sz="2400" b="1" dirty="0" smtClean="0">
                <a:solidFill>
                  <a:srgbClr val="C00000"/>
                </a:solidFill>
              </a:rPr>
              <a:t>DOKUMENTACIJ</a:t>
            </a:r>
            <a:r>
              <a:rPr lang="en-US" sz="2400" b="1" dirty="0" smtClean="0">
                <a:solidFill>
                  <a:srgbClr val="C00000"/>
                </a:solidFill>
              </a:rPr>
              <a:t>E</a:t>
            </a:r>
            <a:r>
              <a:rPr lang="sr-Latn-CS" sz="2400" b="1" dirty="0" smtClean="0">
                <a:solidFill>
                  <a:srgbClr val="C00000"/>
                </a:solidFill>
              </a:rPr>
              <a:t> - </a:t>
            </a:r>
            <a:r>
              <a:rPr lang="sr-Latn-CS" sz="2400" b="1" dirty="0" smtClean="0">
                <a:solidFill>
                  <a:srgbClr val="0070C0"/>
                </a:solidFill>
              </a:rPr>
              <a:t>projektna i prostorno-planska </a:t>
            </a:r>
            <a:r>
              <a:rPr lang="en-US" sz="2400" b="1" dirty="0" smtClean="0">
                <a:solidFill>
                  <a:srgbClr val="0070C0"/>
                </a:solidFill>
              </a:rPr>
              <a:t>  </a:t>
            </a:r>
          </a:p>
          <a:p>
            <a:pPr marL="342900" lvl="0" indent="-342900">
              <a:lnSpc>
                <a:spcPct val="150000"/>
              </a:lnSpc>
              <a:buFont typeface="+mj-lt"/>
              <a:buAutoNum type="arabicPeriod"/>
            </a:pPr>
            <a:r>
              <a:rPr lang="en-US" sz="2400" b="1" dirty="0" smtClean="0">
                <a:solidFill>
                  <a:srgbClr val="C00000"/>
                </a:solidFill>
              </a:rPr>
              <a:t>IZRADA </a:t>
            </a:r>
            <a:r>
              <a:rPr lang="sr-Latn-CS" sz="2400" b="1" dirty="0" smtClean="0">
                <a:solidFill>
                  <a:srgbClr val="C00000"/>
                </a:solidFill>
              </a:rPr>
              <a:t>INFRASTRUKTUR</a:t>
            </a:r>
            <a:r>
              <a:rPr lang="en-US" sz="2400" b="1" dirty="0" smtClean="0">
                <a:solidFill>
                  <a:srgbClr val="C00000"/>
                </a:solidFill>
              </a:rPr>
              <a:t>E</a:t>
            </a:r>
            <a:r>
              <a:rPr lang="sr-Latn-CS" sz="2400" b="1" dirty="0" smtClean="0">
                <a:solidFill>
                  <a:srgbClr val="C00000"/>
                </a:solidFill>
              </a:rPr>
              <a:t> </a:t>
            </a:r>
            <a:endParaRPr lang="en-US" sz="2400" b="1" dirty="0" smtClean="0">
              <a:solidFill>
                <a:srgbClr val="C00000"/>
              </a:solidFill>
            </a:endParaRPr>
          </a:p>
        </p:txBody>
      </p:sp>
      <p:sp>
        <p:nvSpPr>
          <p:cNvPr id="11" name="Title 1"/>
          <p:cNvSpPr>
            <a:spLocks noGrp="1"/>
          </p:cNvSpPr>
          <p:nvPr>
            <p:ph type="title"/>
          </p:nvPr>
        </p:nvSpPr>
        <p:spPr>
          <a:xfrm>
            <a:off x="457200" y="304800"/>
            <a:ext cx="7924800" cy="415498"/>
          </a:xfrm>
        </p:spPr>
        <p:txBody>
          <a:bodyPr/>
          <a:lstStyle/>
          <a:p>
            <a:r>
              <a:rPr lang="sr-Latn-CS" sz="3000" b="1" dirty="0" smtClean="0">
                <a:solidFill>
                  <a:srgbClr val="0070C0"/>
                </a:solidFill>
                <a:effectLst/>
              </a:rPr>
              <a:t>CILJEVI AKCIONOG PLANA</a:t>
            </a:r>
            <a:endParaRPr lang="en-US" sz="3000" b="1" dirty="0">
              <a:solidFill>
                <a:srgbClr val="0070C0"/>
              </a:solidFill>
              <a:effectLst/>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04800" y="1143000"/>
          <a:ext cx="8534400" cy="4696713"/>
        </p:xfrm>
        <a:graphic>
          <a:graphicData uri="http://schemas.openxmlformats.org/drawingml/2006/table">
            <a:tbl>
              <a:tblPr firstRow="1" bandRow="1">
                <a:tableStyleId>{5C22544A-7EE6-4342-B048-85BDC9FD1C3A}</a:tableStyleId>
              </a:tblPr>
              <a:tblGrid>
                <a:gridCol w="3724102"/>
                <a:gridCol w="4810298"/>
              </a:tblGrid>
              <a:tr h="644691">
                <a:tc>
                  <a:txBody>
                    <a:bodyPr/>
                    <a:lstStyle/>
                    <a:p>
                      <a:r>
                        <a:rPr lang="sr-Latn-CS" sz="2400" b="1" dirty="0" smtClean="0">
                          <a:solidFill>
                            <a:srgbClr val="002060"/>
                          </a:solidFill>
                        </a:rPr>
                        <a:t>INSTITUCIJE</a:t>
                      </a:r>
                      <a:endParaRPr lang="en-US" sz="2400" b="1" dirty="0">
                        <a:solidFill>
                          <a:srgbClr val="002060"/>
                        </a:solidFill>
                      </a:endParaRPr>
                    </a:p>
                  </a:txBody>
                  <a:tcPr marL="182880" anchor="ctr">
                    <a:lnR w="12700" cmpd="sng">
                      <a:noFill/>
                    </a:lnR>
                    <a:cell3D prstMaterial="dkEdge">
                      <a:bevel/>
                      <a:lightRig rig="flood" dir="t"/>
                    </a:cell3D>
                    <a:solidFill>
                      <a:schemeClr val="tx2">
                        <a:lumMod val="40000"/>
                        <a:lumOff val="60000"/>
                      </a:schemeClr>
                    </a:solidFill>
                  </a:tcPr>
                </a:tc>
                <a:tc>
                  <a:txBody>
                    <a:bodyPr/>
                    <a:lstStyle/>
                    <a:p>
                      <a:pPr algn="l"/>
                      <a:r>
                        <a:rPr lang="sr-Latn-CS" sz="2400" b="1" dirty="0" smtClean="0">
                          <a:solidFill>
                            <a:srgbClr val="C00000"/>
                          </a:solidFill>
                        </a:rPr>
                        <a:t>KLJUČNI</a:t>
                      </a:r>
                      <a:r>
                        <a:rPr lang="sr-Latn-CS" sz="2400" b="1" baseline="0" dirty="0" smtClean="0">
                          <a:solidFill>
                            <a:srgbClr val="C00000"/>
                          </a:solidFill>
                        </a:rPr>
                        <a:t> ZADACI</a:t>
                      </a:r>
                      <a:endParaRPr lang="en-US" sz="2400" b="1" dirty="0">
                        <a:solidFill>
                          <a:srgbClr val="C00000"/>
                        </a:solidFill>
                      </a:endParaRPr>
                    </a:p>
                  </a:txBody>
                  <a:tcPr marL="182880" marR="182880" anchor="ctr">
                    <a:lnL w="12700" cmpd="sng">
                      <a:noFill/>
                    </a:lnL>
                    <a:lnR w="12700" cmpd="sng">
                      <a:noFill/>
                    </a:lnR>
                    <a:lnT w="12700" cmpd="sng">
                      <a:noFill/>
                    </a:lnT>
                    <a:lnB w="38100" cmpd="sng">
                      <a:noFill/>
                    </a:lnB>
                    <a:lnTlToBr w="12700" cmpd="sng">
                      <a:noFill/>
                      <a:prstDash val="solid"/>
                    </a:lnTlToBr>
                    <a:lnBlToTr w="12700" cmpd="sng">
                      <a:noFill/>
                      <a:prstDash val="solid"/>
                    </a:lnBlToTr>
                    <a:cell3D prstMaterial="dkEdge">
                      <a:bevel/>
                      <a:lightRig rig="flood" dir="t"/>
                    </a:cell3D>
                    <a:solidFill>
                      <a:schemeClr val="tx2">
                        <a:lumMod val="40000"/>
                        <a:lumOff val="60000"/>
                      </a:schemeClr>
                    </a:solidFill>
                  </a:tcPr>
                </a:tc>
              </a:tr>
              <a:tr h="644691">
                <a:tc>
                  <a:txBody>
                    <a:bodyPr/>
                    <a:lstStyle/>
                    <a:p>
                      <a:r>
                        <a:rPr lang="sr-Latn-CS" b="1" dirty="0" smtClean="0">
                          <a:solidFill>
                            <a:srgbClr val="002060"/>
                          </a:solidFill>
                        </a:rPr>
                        <a:t>VLADA REPUBLIKE SRPSKE</a:t>
                      </a:r>
                      <a:endParaRPr lang="en-US" b="1" dirty="0">
                        <a:solidFill>
                          <a:srgbClr val="002060"/>
                        </a:solidFill>
                      </a:endParaRPr>
                    </a:p>
                  </a:txBody>
                  <a:tcPr marL="182880" anchor="ctr">
                    <a:lnR w="12700" cmpd="sng">
                      <a:noFill/>
                    </a:lnR>
                    <a:cell3D prstMaterial="dkEdge">
                      <a:bevel/>
                      <a:lightRig rig="flood" dir="t"/>
                    </a:cell3D>
                    <a:blipFill>
                      <a:blip r:embed="rId2"/>
                      <a:tile tx="0" ty="0" sx="100000" sy="100000" flip="none" algn="tl"/>
                    </a:blipFill>
                  </a:tcPr>
                </a:tc>
                <a:tc>
                  <a:txBody>
                    <a:bodyPr/>
                    <a:lstStyle/>
                    <a:p>
                      <a:pPr algn="l"/>
                      <a:r>
                        <a:rPr lang="sr-Latn-CS" b="1" dirty="0" smtClean="0">
                          <a:solidFill>
                            <a:srgbClr val="C00000"/>
                          </a:solidFill>
                        </a:rPr>
                        <a:t>STRATEŠKI</a:t>
                      </a:r>
                      <a:r>
                        <a:rPr lang="sr-Latn-CS" b="1" baseline="0" dirty="0" smtClean="0">
                          <a:solidFill>
                            <a:srgbClr val="C00000"/>
                          </a:solidFill>
                        </a:rPr>
                        <a:t> NIVO</a:t>
                      </a:r>
                      <a:endParaRPr lang="en-US" b="1" dirty="0">
                        <a:solidFill>
                          <a:srgbClr val="C00000"/>
                        </a:solidFill>
                      </a:endParaRPr>
                    </a:p>
                  </a:txBody>
                  <a:tcPr marL="182880" marR="182880" anchor="ctr">
                    <a:lnL w="12700" cmpd="sng">
                      <a:noFill/>
                    </a:lnL>
                    <a:lnR w="12700" cmpd="sng">
                      <a:noFill/>
                    </a:lnR>
                    <a:lnT w="12700" cmpd="sng">
                      <a:noFill/>
                    </a:lnT>
                    <a:lnB w="38100" cmpd="sng">
                      <a:noFill/>
                    </a:lnB>
                    <a:lnTlToBr w="12700" cmpd="sng">
                      <a:noFill/>
                      <a:prstDash val="solid"/>
                    </a:lnTlToBr>
                    <a:lnBlToTr w="12700" cmpd="sng">
                      <a:noFill/>
                      <a:prstDash val="solid"/>
                    </a:lnBlToTr>
                    <a:cell3D prstMaterial="dkEdge">
                      <a:bevel/>
                      <a:lightRig rig="flood" dir="t"/>
                    </a:cell3D>
                    <a:blipFill>
                      <a:blip r:embed="rId2"/>
                      <a:tile tx="0" ty="0" sx="100000" sy="100000" flip="none" algn="tl"/>
                    </a:blipFill>
                  </a:tcPr>
                </a:tc>
              </a:tr>
              <a:tr h="5898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CS" b="1" dirty="0" smtClean="0">
                          <a:solidFill>
                            <a:srgbClr val="002060"/>
                          </a:solidFill>
                        </a:rPr>
                        <a:t>MINISTARSTVO FINANSIJA</a:t>
                      </a:r>
                      <a:endParaRPr lang="en-US" b="1" dirty="0" smtClean="0">
                        <a:solidFill>
                          <a:srgbClr val="002060"/>
                        </a:solidFill>
                      </a:endParaRPr>
                    </a:p>
                  </a:txBody>
                  <a:tcPr marL="182880" anchor="ctr">
                    <a:lnR w="12700" cmpd="sng">
                      <a:noFill/>
                    </a:lnR>
                    <a:cell3D prstMaterial="dkEdge">
                      <a:bevel/>
                      <a:lightRig rig="flood" dir="t"/>
                    </a:cell3D>
                    <a:blipFill>
                      <a:blip r:embed="rId2"/>
                      <a:tile tx="0" ty="0" sx="100000" sy="100000" flip="none" algn="tl"/>
                    </a:blipFill>
                  </a:tcPr>
                </a:tc>
                <a:tc>
                  <a:txBody>
                    <a:bodyPr/>
                    <a:lstStyle/>
                    <a:p>
                      <a:pPr algn="l"/>
                      <a:r>
                        <a:rPr lang="sr-Latn-CS" b="1" dirty="0" smtClean="0">
                          <a:solidFill>
                            <a:srgbClr val="C00000"/>
                          </a:solidFill>
                        </a:rPr>
                        <a:t>PLANIRANJE</a:t>
                      </a:r>
                      <a:r>
                        <a:rPr lang="sr-Latn-CS" b="1" baseline="0" dirty="0" smtClean="0">
                          <a:solidFill>
                            <a:srgbClr val="C00000"/>
                          </a:solidFill>
                        </a:rPr>
                        <a:t> PODSTICAJNIH SREDSTAVA</a:t>
                      </a:r>
                      <a:endParaRPr lang="en-US" b="1" dirty="0">
                        <a:solidFill>
                          <a:srgbClr val="C00000"/>
                        </a:solidFill>
                      </a:endParaRPr>
                    </a:p>
                  </a:txBody>
                  <a:tcPr marL="182880" marR="182880" anchor="ctr">
                    <a:lnL w="12700" cmpd="sng">
                      <a:noFill/>
                    </a:lnL>
                    <a:lnR w="12700" cmpd="sng">
                      <a:noFill/>
                    </a:lnR>
                    <a:lnT w="38100" cmpd="sng">
                      <a:noFill/>
                    </a:lnT>
                    <a:lnB w="12700" cmpd="sng">
                      <a:noFill/>
                    </a:lnB>
                    <a:lnTlToBr w="12700" cmpd="sng">
                      <a:noFill/>
                      <a:prstDash val="solid"/>
                    </a:lnTlToBr>
                    <a:lnBlToTr w="12700" cmpd="sng">
                      <a:noFill/>
                      <a:prstDash val="solid"/>
                    </a:lnBlToTr>
                    <a:cell3D prstMaterial="dkEdge">
                      <a:bevel/>
                      <a:lightRig rig="flood" dir="t"/>
                    </a:cell3D>
                    <a:blipFill>
                      <a:blip r:embed="rId2"/>
                      <a:tile tx="0" ty="0" sx="100000" sy="100000" flip="none" algn="tl"/>
                    </a:blipFill>
                  </a:tcPr>
                </a:tc>
              </a:tr>
              <a:tr h="6033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CS" b="1" dirty="0" smtClean="0">
                          <a:solidFill>
                            <a:srgbClr val="002060"/>
                          </a:solidFill>
                        </a:rPr>
                        <a:t>MINISTARSTVO INDUSTRIJE</a:t>
                      </a:r>
                      <a:r>
                        <a:rPr lang="sr-Latn-CS" b="1" baseline="0" dirty="0" smtClean="0">
                          <a:solidFill>
                            <a:srgbClr val="002060"/>
                          </a:solidFill>
                        </a:rPr>
                        <a:t>, ENERGETIKE I RAZVOJA</a:t>
                      </a:r>
                      <a:endParaRPr lang="en-US" b="1" dirty="0" smtClean="0">
                        <a:solidFill>
                          <a:srgbClr val="002060"/>
                        </a:solidFill>
                      </a:endParaRPr>
                    </a:p>
                  </a:txBody>
                  <a:tcPr marL="182880" anchor="ctr">
                    <a:lnR w="12700" cmpd="sng">
                      <a:noFill/>
                    </a:lnR>
                    <a:cell3D prstMaterial="dkEdge">
                      <a:bevel/>
                      <a:lightRig rig="flood" dir="t"/>
                    </a:cell3D>
                    <a:blipFill>
                      <a:blip r:embed="rId2"/>
                      <a:tile tx="0" ty="0" sx="100000" sy="100000" flip="none" algn="tl"/>
                    </a:blipFill>
                  </a:tcPr>
                </a:tc>
                <a:tc>
                  <a:txBody>
                    <a:bodyPr/>
                    <a:lstStyle/>
                    <a:p>
                      <a:pPr algn="l"/>
                      <a:r>
                        <a:rPr lang="sr-Latn-CS" b="1" dirty="0" smtClean="0">
                          <a:solidFill>
                            <a:srgbClr val="C00000"/>
                          </a:solidFill>
                        </a:rPr>
                        <a:t>KOORDINIRA SVE AKTIVNOSTI</a:t>
                      </a:r>
                      <a:endParaRPr lang="en-US" b="1" dirty="0">
                        <a:solidFill>
                          <a:srgbClr val="C00000"/>
                        </a:solidFill>
                      </a:endParaRPr>
                    </a:p>
                  </a:txBody>
                  <a:tcPr marL="182880" marR="1828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2"/>
                      <a:tile tx="0" ty="0" sx="100000" sy="100000" flip="none" algn="tl"/>
                    </a:blipFill>
                  </a:tcPr>
                </a:tc>
              </a:tr>
              <a:tr h="823009">
                <a:tc>
                  <a:txBody>
                    <a:bodyPr/>
                    <a:lstStyle/>
                    <a:p>
                      <a:r>
                        <a:rPr lang="sr-Latn-CS" b="1" dirty="0" smtClean="0">
                          <a:solidFill>
                            <a:srgbClr val="002060"/>
                          </a:solidFill>
                        </a:rPr>
                        <a:t>REPUBLIČKA</a:t>
                      </a:r>
                      <a:r>
                        <a:rPr lang="sr-Latn-CS" b="1" baseline="0" dirty="0" smtClean="0">
                          <a:solidFill>
                            <a:srgbClr val="002060"/>
                          </a:solidFill>
                        </a:rPr>
                        <a:t> AGENCIJA ZA RAZVOJ MALIH I SREDNJIH PREDUZEĆA</a:t>
                      </a:r>
                      <a:endParaRPr lang="en-US" b="1" dirty="0">
                        <a:solidFill>
                          <a:srgbClr val="002060"/>
                        </a:solidFill>
                      </a:endParaRPr>
                    </a:p>
                  </a:txBody>
                  <a:tcPr marL="182880" anchor="ctr">
                    <a:lnR w="12700" cmpd="sng">
                      <a:noFill/>
                    </a:lnR>
                    <a:cell3D prstMaterial="dkEdge">
                      <a:bevel/>
                      <a:lightRig rig="flood" dir="t"/>
                    </a:cell3D>
                    <a:blipFill>
                      <a:blip r:embed="rId2"/>
                      <a:tile tx="0" ty="0" sx="100000" sy="100000" flip="none" algn="tl"/>
                    </a:blipFill>
                  </a:tcPr>
                </a:tc>
                <a:tc>
                  <a:txBody>
                    <a:bodyPr/>
                    <a:lstStyle/>
                    <a:p>
                      <a:pPr algn="l"/>
                      <a:r>
                        <a:rPr lang="sr-Latn-CS" b="1" dirty="0" smtClean="0">
                          <a:solidFill>
                            <a:srgbClr val="C00000"/>
                          </a:solidFill>
                        </a:rPr>
                        <a:t>MAPIRANJE, </a:t>
                      </a:r>
                      <a:r>
                        <a:rPr lang="sr-Latn-CS" b="1" baseline="0" dirty="0" smtClean="0">
                          <a:solidFill>
                            <a:srgbClr val="C00000"/>
                          </a:solidFill>
                        </a:rPr>
                        <a:t>EDUKACIJA, UPRAVLJA STRATEŠKIM PROJEKTIMA</a:t>
                      </a:r>
                      <a:endParaRPr lang="en-US" b="1" dirty="0">
                        <a:solidFill>
                          <a:srgbClr val="C00000"/>
                        </a:solidFill>
                      </a:endParaRPr>
                    </a:p>
                  </a:txBody>
                  <a:tcPr marL="182880" marR="1828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2"/>
                      <a:tile tx="0" ty="0" sx="100000" sy="100000" flip="none" algn="tl"/>
                    </a:blipFill>
                  </a:tcPr>
                </a:tc>
              </a:tr>
              <a:tr h="603343">
                <a:tc>
                  <a:txBody>
                    <a:bodyPr/>
                    <a:lstStyle/>
                    <a:p>
                      <a:r>
                        <a:rPr lang="sr-Latn-CS" b="1" dirty="0" smtClean="0">
                          <a:solidFill>
                            <a:srgbClr val="002060"/>
                          </a:solidFill>
                        </a:rPr>
                        <a:t>OPŠTINE</a:t>
                      </a:r>
                      <a:endParaRPr lang="en-US" b="1" dirty="0">
                        <a:solidFill>
                          <a:srgbClr val="002060"/>
                        </a:solidFill>
                      </a:endParaRPr>
                    </a:p>
                  </a:txBody>
                  <a:tcPr marL="182880" anchor="ctr">
                    <a:lnR w="12700" cmpd="sng">
                      <a:noFill/>
                    </a:lnR>
                    <a:cell3D prstMaterial="dkEdge">
                      <a:bevel/>
                      <a:lightRig rig="flood" dir="t"/>
                    </a:cell3D>
                    <a:blipFill>
                      <a:blip r:embed="rId2"/>
                      <a:tile tx="0" ty="0" sx="100000" sy="100000" flip="none" algn="tl"/>
                    </a:blipFill>
                  </a:tcPr>
                </a:tc>
                <a:tc>
                  <a:txBody>
                    <a:bodyPr/>
                    <a:lstStyle/>
                    <a:p>
                      <a:pPr algn="l"/>
                      <a:r>
                        <a:rPr lang="sr-Latn-CS" b="1" dirty="0" smtClean="0">
                          <a:solidFill>
                            <a:srgbClr val="C00000"/>
                          </a:solidFill>
                        </a:rPr>
                        <a:t>PRIPREMA</a:t>
                      </a:r>
                      <a:r>
                        <a:rPr lang="sr-Latn-CS" b="1" baseline="0" dirty="0" smtClean="0">
                          <a:solidFill>
                            <a:srgbClr val="C00000"/>
                          </a:solidFill>
                        </a:rPr>
                        <a:t> I REALIZUJE PROJEKTE NA LOKALNOM NIVOU</a:t>
                      </a:r>
                      <a:endParaRPr lang="en-US" b="1" dirty="0">
                        <a:solidFill>
                          <a:srgbClr val="C00000"/>
                        </a:solidFill>
                      </a:endParaRPr>
                    </a:p>
                  </a:txBody>
                  <a:tcPr marL="182880" marR="1828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2"/>
                      <a:tile tx="0" ty="0" sx="100000" sy="100000" flip="none" algn="tl"/>
                    </a:blipFill>
                  </a:tcPr>
                </a:tc>
              </a:tr>
              <a:tr h="714339">
                <a:tc>
                  <a:txBody>
                    <a:bodyPr/>
                    <a:lstStyle/>
                    <a:p>
                      <a:r>
                        <a:rPr lang="sr-Latn-CS" b="1" dirty="0" smtClean="0">
                          <a:solidFill>
                            <a:srgbClr val="002060"/>
                          </a:solidFill>
                        </a:rPr>
                        <a:t>LOKALNE RAZVOJNE</a:t>
                      </a:r>
                      <a:r>
                        <a:rPr lang="sr-Latn-CS" b="1" baseline="0" dirty="0" smtClean="0">
                          <a:solidFill>
                            <a:srgbClr val="002060"/>
                          </a:solidFill>
                        </a:rPr>
                        <a:t> AGENCIJE</a:t>
                      </a:r>
                      <a:endParaRPr lang="en-US" b="1" dirty="0">
                        <a:solidFill>
                          <a:srgbClr val="002060"/>
                        </a:solidFill>
                      </a:endParaRPr>
                    </a:p>
                  </a:txBody>
                  <a:tcPr marL="182880" anchor="ctr">
                    <a:lnR w="12700" cmpd="sng">
                      <a:noFill/>
                    </a:lnR>
                    <a:cell3D prstMaterial="dkEdge">
                      <a:bevel/>
                      <a:lightRig rig="flood" dir="t"/>
                    </a:cell3D>
                    <a:blipFill>
                      <a:blip r:embed="rId2"/>
                      <a:tile tx="0" ty="0" sx="100000" sy="100000" flip="none" algn="tl"/>
                    </a:blipFill>
                  </a:tcPr>
                </a:tc>
                <a:tc>
                  <a:txBody>
                    <a:bodyPr/>
                    <a:lstStyle/>
                    <a:p>
                      <a:pPr algn="l"/>
                      <a:r>
                        <a:rPr lang="sr-Latn-CS" b="1" dirty="0" smtClean="0">
                          <a:solidFill>
                            <a:srgbClr val="C00000"/>
                          </a:solidFill>
                        </a:rPr>
                        <a:t>UČESTVUJE U IZRADI PROJEKATA I REALIZACIJI NA LOKALNOM NIVOU</a:t>
                      </a:r>
                      <a:endParaRPr lang="en-US" b="1" dirty="0">
                        <a:solidFill>
                          <a:srgbClr val="C00000"/>
                        </a:solidFill>
                      </a:endParaRPr>
                    </a:p>
                  </a:txBody>
                  <a:tcPr marL="182880" marR="1828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2"/>
                      <a:tile tx="0" ty="0" sx="100000" sy="100000" flip="none" algn="tl"/>
                    </a:blipFill>
                  </a:tcPr>
                </a:tc>
              </a:tr>
            </a:tbl>
          </a:graphicData>
        </a:graphic>
      </p:graphicFrame>
      <p:sp>
        <p:nvSpPr>
          <p:cNvPr id="5" name="Title 1"/>
          <p:cNvSpPr>
            <a:spLocks noGrp="1"/>
          </p:cNvSpPr>
          <p:nvPr>
            <p:ph type="title"/>
          </p:nvPr>
        </p:nvSpPr>
        <p:spPr>
          <a:xfrm>
            <a:off x="304800" y="304800"/>
            <a:ext cx="7924800" cy="415498"/>
          </a:xfrm>
        </p:spPr>
        <p:txBody>
          <a:bodyPr/>
          <a:lstStyle/>
          <a:p>
            <a:r>
              <a:rPr lang="sr-Latn-CS" sz="3000" b="1" dirty="0" smtClean="0">
                <a:solidFill>
                  <a:srgbClr val="0070C0"/>
                </a:solidFill>
                <a:effectLst/>
              </a:rPr>
              <a:t>INSTITUCIONALNI OKVIR</a:t>
            </a:r>
            <a:endParaRPr lang="en-US" sz="3000" b="1" dirty="0">
              <a:solidFill>
                <a:srgbClr val="0070C0"/>
              </a:solidFill>
              <a:effectLst/>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 y="990600"/>
            <a:ext cx="8839200" cy="3383106"/>
          </a:xfrm>
          <a:prstGeom prst="rect">
            <a:avLst/>
          </a:prstGeom>
        </p:spPr>
        <p:txBody>
          <a:bodyPr wrap="square">
            <a:spAutoFit/>
          </a:bodyPr>
          <a:lstStyle/>
          <a:p>
            <a:pPr marL="342900" lvl="0" indent="-342900">
              <a:lnSpc>
                <a:spcPct val="200000"/>
              </a:lnSpc>
              <a:buFont typeface="+mj-lt"/>
              <a:buAutoNum type="arabicPeriod"/>
            </a:pPr>
            <a:r>
              <a:rPr lang="sr-Latn-CS" sz="2200" b="1" dirty="0" smtClean="0">
                <a:solidFill>
                  <a:srgbClr val="C00000"/>
                </a:solidFill>
              </a:rPr>
              <a:t>VLADA RS –</a:t>
            </a:r>
            <a:r>
              <a:rPr lang="sr-Latn-CS" sz="2200" b="1" dirty="0" smtClean="0">
                <a:solidFill>
                  <a:srgbClr val="0070C0"/>
                </a:solidFill>
              </a:rPr>
              <a:t> strateški nivo - politika podsticaja i investiranja u zone</a:t>
            </a:r>
            <a:endParaRPr lang="en-US" sz="2200" b="1" dirty="0" smtClean="0">
              <a:solidFill>
                <a:srgbClr val="0070C0"/>
              </a:solidFill>
            </a:endParaRPr>
          </a:p>
          <a:p>
            <a:pPr marL="342900" lvl="0" indent="-342900">
              <a:lnSpc>
                <a:spcPct val="200000"/>
              </a:lnSpc>
              <a:buFont typeface="+mj-lt"/>
              <a:buAutoNum type="arabicPeriod"/>
            </a:pPr>
            <a:r>
              <a:rPr lang="sr-Latn-CS" sz="2200" b="1" dirty="0" smtClean="0">
                <a:solidFill>
                  <a:srgbClr val="C00000"/>
                </a:solidFill>
              </a:rPr>
              <a:t>MINISTARSTVO FINANSIJA –</a:t>
            </a:r>
            <a:r>
              <a:rPr lang="sr-Latn-CS" sz="2200" b="1" dirty="0" smtClean="0">
                <a:solidFill>
                  <a:srgbClr val="0070C0"/>
                </a:solidFill>
              </a:rPr>
              <a:t> planira podsticaja prema realnom budžetu</a:t>
            </a:r>
            <a:endParaRPr lang="en-US" sz="2200" b="1" dirty="0" smtClean="0">
              <a:solidFill>
                <a:srgbClr val="0070C0"/>
              </a:solidFill>
            </a:endParaRPr>
          </a:p>
          <a:p>
            <a:pPr marL="342900" lvl="0" indent="-342900">
              <a:lnSpc>
                <a:spcPct val="200000"/>
              </a:lnSpc>
              <a:buFont typeface="+mj-lt"/>
              <a:buAutoNum type="arabicPeriod"/>
            </a:pPr>
            <a:r>
              <a:rPr lang="sr-Latn-CS" sz="2200" b="1" dirty="0" smtClean="0">
                <a:solidFill>
                  <a:srgbClr val="C00000"/>
                </a:solidFill>
              </a:rPr>
              <a:t>MINISTARSTVO INDUSTRIJE, ENERGETIKE I RUDARSTVA</a:t>
            </a:r>
            <a:r>
              <a:rPr lang="sr-Latn-CS" sz="2200" b="1" dirty="0" smtClean="0">
                <a:solidFill>
                  <a:srgbClr val="0070C0"/>
                </a:solidFill>
              </a:rPr>
              <a:t> </a:t>
            </a:r>
            <a:r>
              <a:rPr lang="sr-Latn-CS" sz="2200" b="1" dirty="0" smtClean="0">
                <a:solidFill>
                  <a:srgbClr val="C00000"/>
                </a:solidFill>
              </a:rPr>
              <a:t>–</a:t>
            </a:r>
            <a:r>
              <a:rPr lang="sr-Latn-CS" sz="2200" b="1" dirty="0" smtClean="0">
                <a:solidFill>
                  <a:srgbClr val="0070C0"/>
                </a:solidFill>
              </a:rPr>
              <a:t> koordinator - priprema i predlaže dokumente Vladi RS, definisanje prioriteta uz saradnju sa drugim ministarstvima  </a:t>
            </a:r>
          </a:p>
        </p:txBody>
      </p:sp>
      <p:sp>
        <p:nvSpPr>
          <p:cNvPr id="7" name="Title 1"/>
          <p:cNvSpPr>
            <a:spLocks noGrp="1"/>
          </p:cNvSpPr>
          <p:nvPr>
            <p:ph type="title"/>
          </p:nvPr>
        </p:nvSpPr>
        <p:spPr>
          <a:xfrm>
            <a:off x="304800" y="304800"/>
            <a:ext cx="7924800" cy="415498"/>
          </a:xfrm>
        </p:spPr>
        <p:txBody>
          <a:bodyPr/>
          <a:lstStyle/>
          <a:p>
            <a:r>
              <a:rPr lang="sr-Latn-CS" sz="3000" b="1" dirty="0" smtClean="0">
                <a:solidFill>
                  <a:srgbClr val="0070C0"/>
                </a:solidFill>
                <a:effectLst/>
              </a:rPr>
              <a:t>INSTITUCIONALNI OKVIR (1) </a:t>
            </a:r>
            <a:endParaRPr lang="en-US" sz="3000" b="1" dirty="0">
              <a:solidFill>
                <a:srgbClr val="0070C0"/>
              </a:solidFill>
              <a:effectLst/>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28600" y="304800"/>
            <a:ext cx="7924800" cy="415498"/>
          </a:xfrm>
        </p:spPr>
        <p:txBody>
          <a:bodyPr/>
          <a:lstStyle/>
          <a:p>
            <a:r>
              <a:rPr lang="sr-Latn-CS" sz="3000" b="1" dirty="0" smtClean="0">
                <a:solidFill>
                  <a:srgbClr val="0070C0"/>
                </a:solidFill>
                <a:effectLst/>
              </a:rPr>
              <a:t>INSTITUCIONALNI OKVIR (2) </a:t>
            </a:r>
            <a:endParaRPr lang="en-US" sz="3000" b="1" dirty="0">
              <a:solidFill>
                <a:srgbClr val="0070C0"/>
              </a:solidFill>
              <a:effectLst/>
            </a:endParaRPr>
          </a:p>
        </p:txBody>
      </p:sp>
      <p:sp>
        <p:nvSpPr>
          <p:cNvPr id="4" name="Rectangle 3"/>
          <p:cNvSpPr/>
          <p:nvPr/>
        </p:nvSpPr>
        <p:spPr>
          <a:xfrm>
            <a:off x="152400" y="685800"/>
            <a:ext cx="8991600" cy="5170646"/>
          </a:xfrm>
          <a:prstGeom prst="rect">
            <a:avLst/>
          </a:prstGeom>
        </p:spPr>
        <p:txBody>
          <a:bodyPr wrap="square">
            <a:spAutoFit/>
          </a:bodyPr>
          <a:lstStyle/>
          <a:p>
            <a:pPr lvl="0">
              <a:lnSpc>
                <a:spcPct val="150000"/>
              </a:lnSpc>
            </a:pPr>
            <a:r>
              <a:rPr lang="sr-Latn-CS" sz="2400" b="1" dirty="0" smtClean="0">
                <a:solidFill>
                  <a:srgbClr val="C00000"/>
                </a:solidFill>
              </a:rPr>
              <a:t>4. </a:t>
            </a:r>
            <a:r>
              <a:rPr lang="en-US" sz="2400" b="1" dirty="0" smtClean="0">
                <a:solidFill>
                  <a:srgbClr val="C00000"/>
                </a:solidFill>
              </a:rPr>
              <a:t>R</a:t>
            </a:r>
            <a:r>
              <a:rPr lang="sr-Latn-CS" sz="2400" b="1" dirty="0" smtClean="0">
                <a:solidFill>
                  <a:srgbClr val="C00000"/>
                </a:solidFill>
              </a:rPr>
              <a:t>EPUBLIČKA AGENCIJA ZA RAZVOJ MALIH I SREDNJIH PREDUZEĆA</a:t>
            </a:r>
            <a:endParaRPr lang="sr-Latn-CS" sz="2400" dirty="0" smtClean="0">
              <a:solidFill>
                <a:srgbClr val="C00000"/>
              </a:solidFill>
            </a:endParaRPr>
          </a:p>
          <a:p>
            <a:pPr marL="682625" lvl="0" indent="-401638">
              <a:lnSpc>
                <a:spcPct val="150000"/>
              </a:lnSpc>
              <a:buAutoNum type="arabicPeriod"/>
            </a:pPr>
            <a:r>
              <a:rPr lang="sr-Latn-CS" sz="2200" b="1" dirty="0" smtClean="0">
                <a:solidFill>
                  <a:srgbClr val="0070C0"/>
                </a:solidFill>
              </a:rPr>
              <a:t>projektne  podloge za razvoj zona za Vladu RS,</a:t>
            </a:r>
          </a:p>
          <a:p>
            <a:pPr marL="682625" lvl="0" indent="-401638">
              <a:lnSpc>
                <a:spcPct val="150000"/>
              </a:lnSpc>
              <a:buAutoNum type="arabicPeriod"/>
            </a:pPr>
            <a:r>
              <a:rPr lang="sr-Latn-CS" sz="2200" b="1" dirty="0" smtClean="0">
                <a:solidFill>
                  <a:srgbClr val="0070C0"/>
                </a:solidFill>
              </a:rPr>
              <a:t>projekt mapiranja zona,</a:t>
            </a:r>
          </a:p>
          <a:p>
            <a:pPr marL="682625" lvl="0" indent="-401638">
              <a:lnSpc>
                <a:spcPct val="150000"/>
              </a:lnSpc>
              <a:buAutoNum type="arabicPeriod"/>
            </a:pPr>
            <a:r>
              <a:rPr lang="sr-Latn-CS" sz="2200" b="1" dirty="0" smtClean="0">
                <a:solidFill>
                  <a:srgbClr val="0070C0"/>
                </a:solidFill>
              </a:rPr>
              <a:t>edukacija lokalnih zajednica,</a:t>
            </a:r>
          </a:p>
          <a:p>
            <a:pPr marL="682625" lvl="0" indent="-401638">
              <a:lnSpc>
                <a:spcPct val="150000"/>
              </a:lnSpc>
              <a:buAutoNum type="arabicPeriod"/>
            </a:pPr>
            <a:r>
              <a:rPr lang="sr-Latn-CS" sz="2200" b="1" dirty="0" smtClean="0">
                <a:solidFill>
                  <a:srgbClr val="0070C0"/>
                </a:solidFill>
              </a:rPr>
              <a:t> učešće u pripremi pravilnika,</a:t>
            </a:r>
          </a:p>
          <a:p>
            <a:pPr marL="682625" lvl="0" indent="-401638">
              <a:lnSpc>
                <a:spcPct val="150000"/>
              </a:lnSpc>
              <a:buAutoNum type="arabicPeriod"/>
            </a:pPr>
            <a:r>
              <a:rPr lang="sr-Latn-CS" sz="2200" b="1" dirty="0" smtClean="0">
                <a:solidFill>
                  <a:srgbClr val="0070C0"/>
                </a:solidFill>
              </a:rPr>
              <a:t>savjetodavna podrška opštinama pri izradi studija opravdanosti</a:t>
            </a:r>
          </a:p>
          <a:p>
            <a:pPr marL="682625" lvl="0" indent="-401638">
              <a:lnSpc>
                <a:spcPct val="150000"/>
              </a:lnSpc>
              <a:buAutoNum type="arabicPeriod"/>
            </a:pPr>
            <a:r>
              <a:rPr lang="sr-Latn-CS" sz="2200" b="1" dirty="0" smtClean="0">
                <a:solidFill>
                  <a:srgbClr val="0070C0"/>
                </a:solidFill>
              </a:rPr>
              <a:t>podrška Vladi RS i upravljanje projektima za zone koje se proglase strateškim interesom na entitetskom nivou,</a:t>
            </a:r>
          </a:p>
          <a:p>
            <a:pPr marL="682625" lvl="0" indent="-401638">
              <a:lnSpc>
                <a:spcPct val="150000"/>
              </a:lnSpc>
              <a:buAutoNum type="arabicPeriod"/>
            </a:pPr>
            <a:r>
              <a:rPr lang="sr-Latn-CS" sz="2200" b="1" dirty="0" smtClean="0">
                <a:solidFill>
                  <a:srgbClr val="0070C0"/>
                </a:solidFill>
              </a:rPr>
              <a:t>prati realizaciju Akcionog plana </a:t>
            </a:r>
            <a:endParaRPr lang="en-US" sz="2200" b="1" dirty="0">
              <a:solidFill>
                <a:srgbClr val="0070C0"/>
              </a:solidFill>
            </a:endParaRPr>
          </a:p>
          <a:p>
            <a:pPr lvl="0">
              <a:lnSpc>
                <a:spcPct val="150000"/>
              </a:lnSpc>
            </a:pPr>
            <a:endParaRPr lang="sr-Latn-CS" sz="2000" dirty="0" smtClean="0">
              <a:solidFill>
                <a:srgbClr val="0070C0"/>
              </a:solidFill>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 y="533400"/>
            <a:ext cx="8991600" cy="5170646"/>
          </a:xfrm>
          <a:prstGeom prst="rect">
            <a:avLst/>
          </a:prstGeom>
        </p:spPr>
        <p:txBody>
          <a:bodyPr wrap="square">
            <a:spAutoFit/>
          </a:bodyPr>
          <a:lstStyle/>
          <a:p>
            <a:pPr marL="682625" lvl="0" indent="-682625">
              <a:lnSpc>
                <a:spcPts val="3300"/>
              </a:lnSpc>
            </a:pPr>
            <a:r>
              <a:rPr lang="sr-Latn-CS" sz="2400" b="1" dirty="0" smtClean="0">
                <a:solidFill>
                  <a:srgbClr val="C00000"/>
                </a:solidFill>
              </a:rPr>
              <a:t>5. OPŠTINE</a:t>
            </a:r>
          </a:p>
          <a:p>
            <a:pPr marL="457200" lvl="0" indent="-288925">
              <a:lnSpc>
                <a:spcPts val="3300"/>
              </a:lnSpc>
              <a:buAutoNum type="arabicPeriod"/>
            </a:pPr>
            <a:r>
              <a:rPr lang="sr-Latn-CS" sz="2200" b="1" dirty="0" smtClean="0">
                <a:solidFill>
                  <a:srgbClr val="0070C0"/>
                </a:solidFill>
              </a:rPr>
              <a:t>idejna faza – gruba </a:t>
            </a:r>
            <a:r>
              <a:rPr lang="en-US" sz="2200" b="1" dirty="0" smtClean="0">
                <a:solidFill>
                  <a:srgbClr val="0070C0"/>
                </a:solidFill>
              </a:rPr>
              <a:t>procjen</a:t>
            </a:r>
            <a:r>
              <a:rPr lang="sr-Latn-CS" sz="2200" b="1" dirty="0" smtClean="0">
                <a:solidFill>
                  <a:srgbClr val="0070C0"/>
                </a:solidFill>
              </a:rPr>
              <a:t>a</a:t>
            </a:r>
            <a:r>
              <a:rPr lang="en-US" sz="2200" b="1" dirty="0" smtClean="0">
                <a:solidFill>
                  <a:srgbClr val="0070C0"/>
                </a:solidFill>
              </a:rPr>
              <a:t> o potrebi za uspostavljanjem „zone“, </a:t>
            </a:r>
            <a:endParaRPr lang="sr-Latn-CS" sz="2200" b="1" dirty="0" smtClean="0">
              <a:solidFill>
                <a:srgbClr val="0070C0"/>
              </a:solidFill>
            </a:endParaRPr>
          </a:p>
          <a:p>
            <a:pPr marL="457200" lvl="0" indent="-288925">
              <a:lnSpc>
                <a:spcPts val="3300"/>
              </a:lnSpc>
              <a:buAutoNum type="arabicPeriod"/>
            </a:pPr>
            <a:r>
              <a:rPr lang="en-US" sz="2200" b="1" dirty="0" smtClean="0">
                <a:solidFill>
                  <a:srgbClr val="0070C0"/>
                </a:solidFill>
              </a:rPr>
              <a:t>odluku o izradi </a:t>
            </a:r>
            <a:r>
              <a:rPr lang="sr-Latn-CS" sz="2200" b="1" dirty="0" smtClean="0">
                <a:solidFill>
                  <a:srgbClr val="0070C0"/>
                </a:solidFill>
              </a:rPr>
              <a:t>i izrada </a:t>
            </a:r>
            <a:r>
              <a:rPr lang="en-US" sz="2200" b="1" dirty="0" smtClean="0">
                <a:solidFill>
                  <a:srgbClr val="0070C0"/>
                </a:solidFill>
              </a:rPr>
              <a:t>„</a:t>
            </a:r>
            <a:r>
              <a:rPr lang="sr-Latn-CS" sz="2200" b="1" dirty="0" smtClean="0">
                <a:solidFill>
                  <a:srgbClr val="0070C0"/>
                </a:solidFill>
              </a:rPr>
              <a:t>p</a:t>
            </a:r>
            <a:r>
              <a:rPr lang="en-US" sz="2200" b="1" dirty="0" smtClean="0">
                <a:solidFill>
                  <a:srgbClr val="0070C0"/>
                </a:solidFill>
              </a:rPr>
              <a:t>red-studije izvodljivosti</a:t>
            </a:r>
            <a:r>
              <a:rPr lang="sr-Latn-CS" sz="2200" b="1" dirty="0" smtClean="0">
                <a:solidFill>
                  <a:srgbClr val="0070C0"/>
                </a:solidFill>
              </a:rPr>
              <a:t> = studija opravdanosti</a:t>
            </a:r>
            <a:r>
              <a:rPr lang="en-US" sz="2200" b="1" dirty="0" smtClean="0">
                <a:solidFill>
                  <a:srgbClr val="0070C0"/>
                </a:solidFill>
              </a:rPr>
              <a:t>“</a:t>
            </a:r>
            <a:r>
              <a:rPr lang="sr-Latn-CS" sz="2200" b="1" dirty="0" smtClean="0">
                <a:solidFill>
                  <a:srgbClr val="0070C0"/>
                </a:solidFill>
              </a:rPr>
              <a:t> ,</a:t>
            </a:r>
            <a:r>
              <a:rPr lang="en-US" sz="2200" b="1" dirty="0" smtClean="0">
                <a:solidFill>
                  <a:srgbClr val="0070C0"/>
                </a:solidFill>
              </a:rPr>
              <a:t> </a:t>
            </a:r>
            <a:endParaRPr lang="sr-Latn-CS" sz="2200" b="1" dirty="0" smtClean="0">
              <a:solidFill>
                <a:srgbClr val="0070C0"/>
              </a:solidFill>
            </a:endParaRPr>
          </a:p>
          <a:p>
            <a:pPr marL="457200" lvl="0" indent="-288925">
              <a:lnSpc>
                <a:spcPts val="3300"/>
              </a:lnSpc>
              <a:buAutoNum type="arabicPeriod"/>
            </a:pPr>
            <a:r>
              <a:rPr lang="sr-Latn-CS" sz="2200" b="1" dirty="0" smtClean="0">
                <a:solidFill>
                  <a:srgbClr val="0070C0"/>
                </a:solidFill>
              </a:rPr>
              <a:t>z</a:t>
            </a:r>
            <a:r>
              <a:rPr lang="en-US" sz="2200" b="1" dirty="0" smtClean="0">
                <a:solidFill>
                  <a:srgbClr val="0070C0"/>
                </a:solidFill>
              </a:rPr>
              <a:t>ahtijev </a:t>
            </a:r>
            <a:r>
              <a:rPr lang="sr-Latn-CS" sz="2200" b="1" dirty="0" smtClean="0">
                <a:solidFill>
                  <a:srgbClr val="0070C0"/>
                </a:solidFill>
              </a:rPr>
              <a:t>ka</a:t>
            </a:r>
            <a:r>
              <a:rPr lang="en-US" sz="2200" b="1" dirty="0" smtClean="0">
                <a:solidFill>
                  <a:srgbClr val="0070C0"/>
                </a:solidFill>
              </a:rPr>
              <a:t>  RARS-</a:t>
            </a:r>
            <a:r>
              <a:rPr lang="sr-Latn-CS" sz="2200" b="1" dirty="0" smtClean="0">
                <a:solidFill>
                  <a:srgbClr val="0070C0"/>
                </a:solidFill>
              </a:rPr>
              <a:t>u</a:t>
            </a:r>
            <a:r>
              <a:rPr lang="en-US" sz="2200" b="1" dirty="0" smtClean="0">
                <a:solidFill>
                  <a:srgbClr val="0070C0"/>
                </a:solidFill>
              </a:rPr>
              <a:t> </a:t>
            </a:r>
            <a:r>
              <a:rPr lang="sr-Latn-CS" sz="2200" b="1" dirty="0" smtClean="0">
                <a:solidFill>
                  <a:srgbClr val="0070C0"/>
                </a:solidFill>
              </a:rPr>
              <a:t>za </a:t>
            </a:r>
            <a:r>
              <a:rPr lang="en-US" sz="2200" b="1" dirty="0" smtClean="0">
                <a:solidFill>
                  <a:srgbClr val="0070C0"/>
                </a:solidFill>
              </a:rPr>
              <a:t>uvršten</a:t>
            </a:r>
            <a:r>
              <a:rPr lang="sr-Latn-CS" sz="2200" b="1" dirty="0" smtClean="0">
                <a:solidFill>
                  <a:srgbClr val="0070C0"/>
                </a:solidFill>
              </a:rPr>
              <a:t>je</a:t>
            </a:r>
            <a:r>
              <a:rPr lang="en-US" sz="2200" b="1" dirty="0" smtClean="0">
                <a:solidFill>
                  <a:srgbClr val="0070C0"/>
                </a:solidFill>
              </a:rPr>
              <a:t> </a:t>
            </a:r>
            <a:r>
              <a:rPr lang="sr-Latn-CS" sz="2200" b="1" dirty="0" smtClean="0">
                <a:solidFill>
                  <a:srgbClr val="0070C0"/>
                </a:solidFill>
              </a:rPr>
              <a:t>u </a:t>
            </a:r>
            <a:r>
              <a:rPr lang="en-US" sz="2200" b="1" dirty="0" smtClean="0">
                <a:solidFill>
                  <a:srgbClr val="0070C0"/>
                </a:solidFill>
              </a:rPr>
              <a:t>„mapu</a:t>
            </a:r>
            <a:r>
              <a:rPr lang="sr-Latn-CS" sz="2200" b="1" dirty="0" smtClean="0">
                <a:solidFill>
                  <a:srgbClr val="0070C0"/>
                </a:solidFill>
              </a:rPr>
              <a:t> zona Republike Srpske</a:t>
            </a:r>
            <a:r>
              <a:rPr lang="en-US" sz="2200" b="1" dirty="0" smtClean="0">
                <a:solidFill>
                  <a:srgbClr val="0070C0"/>
                </a:solidFill>
              </a:rPr>
              <a:t>“ </a:t>
            </a:r>
            <a:r>
              <a:rPr lang="sr-Latn-CS" sz="2200" b="1" dirty="0" smtClean="0">
                <a:solidFill>
                  <a:srgbClr val="0070C0"/>
                </a:solidFill>
              </a:rPr>
              <a:t> (faza pripreme), a potom </a:t>
            </a:r>
            <a:r>
              <a:rPr lang="en-US" sz="2200" b="1" dirty="0" smtClean="0">
                <a:solidFill>
                  <a:srgbClr val="0070C0"/>
                </a:solidFill>
              </a:rPr>
              <a:t>i zahtjev</a:t>
            </a:r>
            <a:r>
              <a:rPr lang="sr-Latn-CS" sz="2200" b="1" dirty="0" smtClean="0">
                <a:solidFill>
                  <a:srgbClr val="0070C0"/>
                </a:solidFill>
              </a:rPr>
              <a:t> </a:t>
            </a:r>
            <a:r>
              <a:rPr lang="en-US" sz="2200" b="1" dirty="0" smtClean="0">
                <a:solidFill>
                  <a:srgbClr val="0070C0"/>
                </a:solidFill>
              </a:rPr>
              <a:t>ministarstv</a:t>
            </a:r>
            <a:r>
              <a:rPr lang="sr-Latn-CS" sz="2200" b="1" dirty="0" smtClean="0">
                <a:solidFill>
                  <a:srgbClr val="0070C0"/>
                </a:solidFill>
              </a:rPr>
              <a:t>u</a:t>
            </a:r>
            <a:r>
              <a:rPr lang="en-US" sz="2200" b="1" dirty="0" smtClean="0">
                <a:solidFill>
                  <a:srgbClr val="0070C0"/>
                </a:solidFill>
              </a:rPr>
              <a:t> </a:t>
            </a:r>
            <a:r>
              <a:rPr lang="sr-Latn-CS" sz="2200" b="1" dirty="0" smtClean="0">
                <a:solidFill>
                  <a:srgbClr val="0070C0"/>
                </a:solidFill>
              </a:rPr>
              <a:t>MIER </a:t>
            </a:r>
            <a:r>
              <a:rPr lang="en-US" sz="2200" b="1" dirty="0" smtClean="0">
                <a:solidFill>
                  <a:srgbClr val="0070C0"/>
                </a:solidFill>
              </a:rPr>
              <a:t>i Vlad</a:t>
            </a:r>
            <a:r>
              <a:rPr lang="sr-Latn-CS" sz="2200" b="1" dirty="0" smtClean="0">
                <a:solidFill>
                  <a:srgbClr val="0070C0"/>
                </a:solidFill>
              </a:rPr>
              <a:t>i</a:t>
            </a:r>
            <a:r>
              <a:rPr lang="en-US" sz="2200" b="1" dirty="0" smtClean="0">
                <a:solidFill>
                  <a:srgbClr val="0070C0"/>
                </a:solidFill>
              </a:rPr>
              <a:t> </a:t>
            </a:r>
            <a:r>
              <a:rPr lang="sr-Latn-CS" sz="2200" b="1" dirty="0" smtClean="0">
                <a:solidFill>
                  <a:srgbClr val="0070C0"/>
                </a:solidFill>
              </a:rPr>
              <a:t>RS</a:t>
            </a:r>
            <a:r>
              <a:rPr lang="en-US" sz="2200" b="1" dirty="0" smtClean="0">
                <a:solidFill>
                  <a:srgbClr val="0070C0"/>
                </a:solidFill>
              </a:rPr>
              <a:t> </a:t>
            </a:r>
            <a:r>
              <a:rPr lang="sr-Latn-CS" sz="2200" b="1" dirty="0" smtClean="0">
                <a:solidFill>
                  <a:srgbClr val="0070C0"/>
                </a:solidFill>
              </a:rPr>
              <a:t>određenje skale prioriteta za podsticaje,</a:t>
            </a:r>
            <a:r>
              <a:rPr lang="en-US" sz="2200" b="1" dirty="0" smtClean="0">
                <a:solidFill>
                  <a:srgbClr val="0070C0"/>
                </a:solidFill>
              </a:rPr>
              <a:t> </a:t>
            </a:r>
            <a:endParaRPr lang="sr-Latn-CS" sz="2200" b="1" dirty="0" smtClean="0">
              <a:solidFill>
                <a:srgbClr val="0070C0"/>
              </a:solidFill>
            </a:endParaRPr>
          </a:p>
          <a:p>
            <a:pPr marL="457200" lvl="0" indent="-288925">
              <a:lnSpc>
                <a:spcPts val="3300"/>
              </a:lnSpc>
              <a:buAutoNum type="arabicPeriod"/>
            </a:pPr>
            <a:r>
              <a:rPr lang="en-US" sz="2200" b="1" dirty="0" smtClean="0">
                <a:solidFill>
                  <a:srgbClr val="0070C0"/>
                </a:solidFill>
              </a:rPr>
              <a:t>opština definiše </a:t>
            </a:r>
            <a:r>
              <a:rPr lang="sr-Latn-CS" sz="2200" b="1" dirty="0" smtClean="0">
                <a:solidFill>
                  <a:srgbClr val="0070C0"/>
                </a:solidFill>
              </a:rPr>
              <a:t>akcioni plan – “biznis plan” sa </a:t>
            </a:r>
            <a:r>
              <a:rPr lang="en-US" sz="2200" b="1" dirty="0" smtClean="0">
                <a:solidFill>
                  <a:srgbClr val="0070C0"/>
                </a:solidFill>
              </a:rPr>
              <a:t>strategij</a:t>
            </a:r>
            <a:r>
              <a:rPr lang="sr-Latn-CS" sz="2200" b="1" dirty="0" smtClean="0">
                <a:solidFill>
                  <a:srgbClr val="0070C0"/>
                </a:solidFill>
              </a:rPr>
              <a:t>om</a:t>
            </a:r>
            <a:r>
              <a:rPr lang="en-US" sz="2200" b="1" dirty="0" smtClean="0">
                <a:solidFill>
                  <a:srgbClr val="0070C0"/>
                </a:solidFill>
              </a:rPr>
              <a:t> finansiranja uspostavljanja zone, </a:t>
            </a:r>
            <a:r>
              <a:rPr lang="sr-Latn-CS" sz="2200" b="1" dirty="0" smtClean="0">
                <a:solidFill>
                  <a:srgbClr val="0070C0"/>
                </a:solidFill>
              </a:rPr>
              <a:t>definisanjem </a:t>
            </a:r>
            <a:r>
              <a:rPr lang="en-US" sz="2200" b="1" dirty="0" smtClean="0">
                <a:solidFill>
                  <a:srgbClr val="0070C0"/>
                </a:solidFill>
              </a:rPr>
              <a:t>partner</a:t>
            </a:r>
            <a:r>
              <a:rPr lang="sr-Latn-CS" sz="2200" b="1" dirty="0" smtClean="0">
                <a:solidFill>
                  <a:srgbClr val="0070C0"/>
                </a:solidFill>
              </a:rPr>
              <a:t>a</a:t>
            </a:r>
            <a:r>
              <a:rPr lang="en-US" sz="2200" b="1" dirty="0" smtClean="0">
                <a:solidFill>
                  <a:srgbClr val="0070C0"/>
                </a:solidFill>
              </a:rPr>
              <a:t> i nosioc</a:t>
            </a:r>
            <a:r>
              <a:rPr lang="sr-Latn-CS" sz="2200" b="1" dirty="0" smtClean="0">
                <a:solidFill>
                  <a:srgbClr val="0070C0"/>
                </a:solidFill>
              </a:rPr>
              <a:t>a</a:t>
            </a:r>
            <a:r>
              <a:rPr lang="en-US" sz="2200" b="1" dirty="0" smtClean="0">
                <a:solidFill>
                  <a:srgbClr val="0070C0"/>
                </a:solidFill>
              </a:rPr>
              <a:t> implementacije za pojedine faze</a:t>
            </a:r>
            <a:r>
              <a:rPr lang="sr-Latn-CS" sz="2200" b="1" dirty="0" smtClean="0">
                <a:solidFill>
                  <a:srgbClr val="0070C0"/>
                </a:solidFill>
              </a:rPr>
              <a:t>,  </a:t>
            </a:r>
            <a:r>
              <a:rPr lang="sr-Latn-CS" sz="2200" b="1" i="1" dirty="0" smtClean="0">
                <a:solidFill>
                  <a:srgbClr val="C00000"/>
                </a:solidFill>
              </a:rPr>
              <a:t>koraci 1 – 4. su pripremna faza za opštine</a:t>
            </a:r>
          </a:p>
          <a:p>
            <a:pPr marL="457200" lvl="0" indent="-288925">
              <a:lnSpc>
                <a:spcPts val="3300"/>
              </a:lnSpc>
            </a:pPr>
            <a:r>
              <a:rPr lang="sr-Latn-CS" sz="2200" b="1" dirty="0" smtClean="0">
                <a:solidFill>
                  <a:srgbClr val="0070C0"/>
                </a:solidFill>
              </a:rPr>
              <a:t>5.  implementira projekt razvoja zone prema biznis planu u vremenskom horizontu u skladu sa raspoloživim resursima i interesima investitora</a:t>
            </a:r>
            <a:endParaRPr lang="en-US" sz="2200" b="1" dirty="0">
              <a:solidFill>
                <a:srgbClr val="0070C0"/>
              </a:solidFill>
            </a:endParaRPr>
          </a:p>
        </p:txBody>
      </p:sp>
      <p:sp>
        <p:nvSpPr>
          <p:cNvPr id="7" name="Title 1"/>
          <p:cNvSpPr>
            <a:spLocks noGrp="1"/>
          </p:cNvSpPr>
          <p:nvPr>
            <p:ph type="title"/>
          </p:nvPr>
        </p:nvSpPr>
        <p:spPr>
          <a:xfrm>
            <a:off x="228600" y="152400"/>
            <a:ext cx="7924800" cy="415498"/>
          </a:xfrm>
        </p:spPr>
        <p:txBody>
          <a:bodyPr/>
          <a:lstStyle/>
          <a:p>
            <a:r>
              <a:rPr lang="sr-Latn-CS" sz="3000" b="1" dirty="0" smtClean="0">
                <a:solidFill>
                  <a:srgbClr val="0070C0"/>
                </a:solidFill>
                <a:effectLst/>
              </a:rPr>
              <a:t>INSTITUCIONALNI OKVIR (3) </a:t>
            </a:r>
            <a:endParaRPr lang="en-US" sz="3000" b="1" dirty="0">
              <a:solidFill>
                <a:srgbClr val="0070C0"/>
              </a:solidFill>
              <a:effectLst/>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28600" y="152400"/>
            <a:ext cx="7924800" cy="415498"/>
          </a:xfrm>
        </p:spPr>
        <p:txBody>
          <a:bodyPr/>
          <a:lstStyle/>
          <a:p>
            <a:r>
              <a:rPr lang="sr-Latn-CS" sz="3000" b="1" dirty="0" smtClean="0">
                <a:solidFill>
                  <a:srgbClr val="0070C0"/>
                </a:solidFill>
                <a:effectLst/>
              </a:rPr>
              <a:t>INSTITUCIONALNI OKVIR (4) </a:t>
            </a:r>
            <a:endParaRPr lang="en-US" sz="3000" b="1" dirty="0">
              <a:solidFill>
                <a:srgbClr val="0070C0"/>
              </a:solidFill>
              <a:effectLst/>
            </a:endParaRPr>
          </a:p>
        </p:txBody>
      </p:sp>
      <p:sp>
        <p:nvSpPr>
          <p:cNvPr id="6" name="Rectangle 5"/>
          <p:cNvSpPr/>
          <p:nvPr/>
        </p:nvSpPr>
        <p:spPr>
          <a:xfrm>
            <a:off x="228600" y="762000"/>
            <a:ext cx="8534400" cy="4708981"/>
          </a:xfrm>
          <a:prstGeom prst="rect">
            <a:avLst/>
          </a:prstGeom>
        </p:spPr>
        <p:txBody>
          <a:bodyPr wrap="square">
            <a:spAutoFit/>
          </a:bodyPr>
          <a:lstStyle/>
          <a:p>
            <a:pPr lvl="0">
              <a:lnSpc>
                <a:spcPct val="150000"/>
              </a:lnSpc>
            </a:pPr>
            <a:r>
              <a:rPr lang="sr-Latn-CS" sz="2400" b="1" dirty="0" smtClean="0">
                <a:solidFill>
                  <a:srgbClr val="C00000"/>
                </a:solidFill>
              </a:rPr>
              <a:t>6. </a:t>
            </a:r>
            <a:r>
              <a:rPr lang="en-US" sz="2400" b="1" dirty="0" smtClean="0">
                <a:solidFill>
                  <a:srgbClr val="C00000"/>
                </a:solidFill>
              </a:rPr>
              <a:t>L</a:t>
            </a:r>
            <a:r>
              <a:rPr lang="sr-Latn-CS" sz="2400" b="1" dirty="0" smtClean="0">
                <a:solidFill>
                  <a:srgbClr val="C00000"/>
                </a:solidFill>
              </a:rPr>
              <a:t>OKALNE RAZVOJNE AGENCIJE</a:t>
            </a:r>
          </a:p>
          <a:p>
            <a:pPr marL="682625" lvl="0" indent="-401638">
              <a:lnSpc>
                <a:spcPct val="150000"/>
              </a:lnSpc>
            </a:pPr>
            <a:r>
              <a:rPr lang="sr-Latn-CS" sz="2000" b="1" dirty="0" smtClean="0">
                <a:solidFill>
                  <a:srgbClr val="0070C0"/>
                </a:solidFill>
              </a:rPr>
              <a:t>1</a:t>
            </a:r>
            <a:r>
              <a:rPr lang="sr-Latn-CS" sz="2200" b="1" dirty="0" smtClean="0">
                <a:solidFill>
                  <a:srgbClr val="0070C0"/>
                </a:solidFill>
              </a:rPr>
              <a:t>.   priprema i implementira </a:t>
            </a:r>
            <a:r>
              <a:rPr lang="en-US" sz="2200" b="1" dirty="0" smtClean="0">
                <a:solidFill>
                  <a:srgbClr val="0070C0"/>
                </a:solidFill>
              </a:rPr>
              <a:t>projekt</a:t>
            </a:r>
            <a:r>
              <a:rPr lang="sr-Latn-CS" sz="2200" b="1" dirty="0" smtClean="0">
                <a:solidFill>
                  <a:srgbClr val="0070C0"/>
                </a:solidFill>
              </a:rPr>
              <a:t>e</a:t>
            </a:r>
            <a:r>
              <a:rPr lang="en-US" sz="2200" b="1" dirty="0" smtClean="0">
                <a:solidFill>
                  <a:srgbClr val="0070C0"/>
                </a:solidFill>
              </a:rPr>
              <a:t> „zona“ za područje opštine</a:t>
            </a:r>
            <a:r>
              <a:rPr lang="sr-Latn-CS" sz="2200" b="1" dirty="0" smtClean="0">
                <a:solidFill>
                  <a:srgbClr val="0070C0"/>
                </a:solidFill>
              </a:rPr>
              <a:t> uz ovlašćenje i nadzor opštinskih uprava,</a:t>
            </a:r>
            <a:r>
              <a:rPr lang="en-US" sz="2200" b="1" dirty="0" smtClean="0">
                <a:solidFill>
                  <a:srgbClr val="0070C0"/>
                </a:solidFill>
              </a:rPr>
              <a:t> </a:t>
            </a:r>
            <a:endParaRPr lang="sr-Latn-CS" sz="2200" b="1" dirty="0" smtClean="0">
              <a:solidFill>
                <a:srgbClr val="0070C0"/>
              </a:solidFill>
            </a:endParaRPr>
          </a:p>
          <a:p>
            <a:pPr marL="682625" lvl="0" indent="-401638">
              <a:lnSpc>
                <a:spcPct val="150000"/>
              </a:lnSpc>
            </a:pPr>
            <a:r>
              <a:rPr lang="sr-Latn-CS" sz="2200" b="1" dirty="0" smtClean="0">
                <a:solidFill>
                  <a:srgbClr val="0070C0"/>
                </a:solidFill>
              </a:rPr>
              <a:t>2.   mogu biti i operatori zona uz ovlašćenje nadzor opština	</a:t>
            </a:r>
          </a:p>
          <a:p>
            <a:pPr marL="682625" lvl="0" indent="-401638">
              <a:lnSpc>
                <a:spcPct val="150000"/>
              </a:lnSpc>
            </a:pPr>
            <a:r>
              <a:rPr lang="sr-Latn-CS" sz="2200" b="1" dirty="0" smtClean="0">
                <a:solidFill>
                  <a:srgbClr val="0070C0"/>
                </a:solidFill>
              </a:rPr>
              <a:t>3. 	</a:t>
            </a:r>
            <a:r>
              <a:rPr lang="en-US" sz="2200" b="1" dirty="0" smtClean="0">
                <a:solidFill>
                  <a:srgbClr val="0070C0"/>
                </a:solidFill>
              </a:rPr>
              <a:t>posebn</a:t>
            </a:r>
            <a:r>
              <a:rPr lang="sr-Latn-CS" sz="2200" b="1" dirty="0" smtClean="0">
                <a:solidFill>
                  <a:srgbClr val="0070C0"/>
                </a:solidFill>
              </a:rPr>
              <a:t>i</a:t>
            </a:r>
            <a:r>
              <a:rPr lang="en-US" sz="2200" b="1" dirty="0" smtClean="0">
                <a:solidFill>
                  <a:srgbClr val="0070C0"/>
                </a:solidFill>
              </a:rPr>
              <a:t> poslov</a:t>
            </a:r>
            <a:r>
              <a:rPr lang="sr-Latn-CS" sz="2200" b="1" dirty="0" smtClean="0">
                <a:solidFill>
                  <a:srgbClr val="0070C0"/>
                </a:solidFill>
              </a:rPr>
              <a:t>i</a:t>
            </a:r>
            <a:r>
              <a:rPr lang="en-US" sz="2200" b="1" dirty="0" smtClean="0">
                <a:solidFill>
                  <a:srgbClr val="0070C0"/>
                </a:solidFill>
              </a:rPr>
              <a:t> i zada</a:t>
            </a:r>
            <a:r>
              <a:rPr lang="sr-Latn-CS" sz="2200" b="1" dirty="0" smtClean="0">
                <a:solidFill>
                  <a:srgbClr val="0070C0"/>
                </a:solidFill>
              </a:rPr>
              <a:t>ci</a:t>
            </a:r>
            <a:r>
              <a:rPr lang="en-US" sz="2200" b="1" dirty="0" smtClean="0">
                <a:solidFill>
                  <a:srgbClr val="0070C0"/>
                </a:solidFill>
              </a:rPr>
              <a:t> defini</a:t>
            </a:r>
            <a:r>
              <a:rPr lang="sr-Latn-CS" sz="2200" b="1" dirty="0" smtClean="0">
                <a:solidFill>
                  <a:srgbClr val="0070C0"/>
                </a:solidFill>
              </a:rPr>
              <a:t>sani</a:t>
            </a:r>
            <a:r>
              <a:rPr lang="en-US" sz="2200" b="1" dirty="0" smtClean="0">
                <a:solidFill>
                  <a:srgbClr val="0070C0"/>
                </a:solidFill>
              </a:rPr>
              <a:t> ugovorom sa RARS-om u slučajevima gdje se to na njih odnosi. </a:t>
            </a:r>
            <a:endParaRPr lang="sr-Latn-CS" sz="2200" b="1" dirty="0" smtClean="0">
              <a:solidFill>
                <a:srgbClr val="0070C0"/>
              </a:solidFill>
            </a:endParaRPr>
          </a:p>
          <a:p>
            <a:pPr marL="682625" lvl="0" indent="-403225">
              <a:lnSpc>
                <a:spcPct val="150000"/>
              </a:lnSpc>
              <a:buAutoNum type="arabicPeriod" startAt="3"/>
            </a:pPr>
            <a:r>
              <a:rPr lang="sr-Latn-CS" sz="2200" b="1" dirty="0" smtClean="0">
                <a:solidFill>
                  <a:srgbClr val="0070C0"/>
                </a:solidFill>
              </a:rPr>
              <a:t>L</a:t>
            </a:r>
            <a:r>
              <a:rPr lang="en-US" sz="2200" b="1" dirty="0" smtClean="0">
                <a:solidFill>
                  <a:srgbClr val="0070C0"/>
                </a:solidFill>
              </a:rPr>
              <a:t>RA </a:t>
            </a:r>
            <a:r>
              <a:rPr lang="sr-Latn-CS" sz="2200" b="1" dirty="0" smtClean="0">
                <a:solidFill>
                  <a:srgbClr val="0070C0"/>
                </a:solidFill>
              </a:rPr>
              <a:t>učestvuju u projektima </a:t>
            </a:r>
            <a:r>
              <a:rPr lang="en-US" sz="2200" b="1" dirty="0" smtClean="0">
                <a:solidFill>
                  <a:srgbClr val="0070C0"/>
                </a:solidFill>
              </a:rPr>
              <a:t> </a:t>
            </a:r>
            <a:r>
              <a:rPr lang="sr-Latn-CS" sz="2200" b="1" dirty="0" smtClean="0">
                <a:solidFill>
                  <a:srgbClr val="0070C0"/>
                </a:solidFill>
              </a:rPr>
              <a:t>i edukacijama sa </a:t>
            </a:r>
            <a:r>
              <a:rPr lang="en-US" sz="2200" b="1" dirty="0" smtClean="0">
                <a:solidFill>
                  <a:srgbClr val="0070C0"/>
                </a:solidFill>
              </a:rPr>
              <a:t>onim opštinama </a:t>
            </a:r>
            <a:r>
              <a:rPr lang="sr-Latn-CS" sz="2200" b="1" dirty="0" smtClean="0">
                <a:solidFill>
                  <a:srgbClr val="0070C0"/>
                </a:solidFill>
              </a:rPr>
              <a:t>gdje </a:t>
            </a:r>
            <a:r>
              <a:rPr lang="en-US" sz="2200" b="1" dirty="0" smtClean="0">
                <a:solidFill>
                  <a:srgbClr val="0070C0"/>
                </a:solidFill>
              </a:rPr>
              <a:t>ne postoji </a:t>
            </a:r>
            <a:r>
              <a:rPr lang="sr-Latn-CS" sz="2200" b="1" dirty="0" smtClean="0">
                <a:solidFill>
                  <a:srgbClr val="0070C0"/>
                </a:solidFill>
              </a:rPr>
              <a:t>instit. </a:t>
            </a:r>
            <a:r>
              <a:rPr lang="en-US" sz="2200" b="1" dirty="0" smtClean="0">
                <a:solidFill>
                  <a:srgbClr val="0070C0"/>
                </a:solidFill>
              </a:rPr>
              <a:t>infrastruktura i ljudski potencijal za ove poslove, </a:t>
            </a:r>
            <a:r>
              <a:rPr lang="sr-Latn-CS" sz="2200" b="1" dirty="0" smtClean="0">
                <a:solidFill>
                  <a:srgbClr val="0070C0"/>
                </a:solidFill>
              </a:rPr>
              <a:t>uključujući i aranžmane iz 2. </a:t>
            </a:r>
            <a:r>
              <a:rPr lang="en-US" sz="2200" b="1" dirty="0" smtClean="0">
                <a:solidFill>
                  <a:srgbClr val="0070C0"/>
                </a:solidFill>
              </a:rPr>
              <a:t> </a:t>
            </a:r>
            <a:endParaRPr lang="sr-Latn-CS" sz="2200" b="1" dirty="0" smtClean="0">
              <a:solidFill>
                <a:srgbClr val="0070C0"/>
              </a:solidFill>
            </a:endParaRPr>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028678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10286789</Template>
  <TotalTime>659</TotalTime>
  <Words>2187</Words>
  <Application>Microsoft Office PowerPoint</Application>
  <PresentationFormat>On-screen Show (4:3)</PresentationFormat>
  <Paragraphs>266</Paragraphs>
  <Slides>15</Slides>
  <Notes>14</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10286789</vt:lpstr>
      <vt:lpstr>White with Courier font for code slides</vt:lpstr>
      <vt:lpstr>Slide 1</vt:lpstr>
      <vt:lpstr>CILJ PREZENTACIJE</vt:lpstr>
      <vt:lpstr>SADRŽAJ PREZENTACIJE</vt:lpstr>
      <vt:lpstr>CILJEVI AKCIONOG PLANA</vt:lpstr>
      <vt:lpstr>INSTITUCIONALNI OKVIR</vt:lpstr>
      <vt:lpstr>INSTITUCIONALNI OKVIR (1) </vt:lpstr>
      <vt:lpstr>INSTITUCIONALNI OKVIR (2) </vt:lpstr>
      <vt:lpstr>INSTITUCIONALNI OKVIR (3) </vt:lpstr>
      <vt:lpstr>INSTITUCIONALNI OKVIR (4) </vt:lpstr>
      <vt:lpstr>PLAN AKTIVNOSTI (1) </vt:lpstr>
      <vt:lpstr>Slide 11</vt:lpstr>
      <vt:lpstr>Slide 12</vt:lpstr>
      <vt:lpstr>Slide 13</vt:lpstr>
      <vt:lpstr>Slide 14</vt:lpstr>
      <vt:lpstr>Slide 15</vt:lpstr>
    </vt:vector>
  </TitlesOfParts>
  <Company>fotelja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mico</dc:creator>
  <cp:lastModifiedBy>Pan-ex</cp:lastModifiedBy>
  <cp:revision>151</cp:revision>
  <dcterms:created xsi:type="dcterms:W3CDTF">2009-05-24T15:55:18Z</dcterms:created>
  <dcterms:modified xsi:type="dcterms:W3CDTF">2009-06-03T10:26:01Z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TC102867891033</vt:lpwstr>
  </property>
</Properties>
</file>